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handoutMasterIdLst>
    <p:handoutMasterId r:id="rId18"/>
  </p:handoutMasterIdLst>
  <p:sldIdLst>
    <p:sldId id="282" r:id="rId5"/>
    <p:sldId id="294" r:id="rId6"/>
    <p:sldId id="295" r:id="rId7"/>
    <p:sldId id="263" r:id="rId8"/>
    <p:sldId id="287" r:id="rId9"/>
    <p:sldId id="288" r:id="rId10"/>
    <p:sldId id="289" r:id="rId11"/>
    <p:sldId id="290" r:id="rId12"/>
    <p:sldId id="291" r:id="rId13"/>
    <p:sldId id="292" r:id="rId14"/>
    <p:sldId id="293" r:id="rId15"/>
    <p:sldId id="283" r:id="rId1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A1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CA0E5B-B036-411C-9B8A-20DF7B8D79D0}" v="3" dt="2024-02-27T21:00:24.384"/>
  </p1510:revLst>
</p1510:revInfo>
</file>

<file path=ppt/tableStyles.xml><?xml version="1.0" encoding="utf-8"?>
<a:tblStyleLst xmlns:a="http://schemas.openxmlformats.org/drawingml/2006/main" def="{793D81CF-94F2-401A-BA57-92F5A7B2D0C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9589" autoAdjust="0"/>
  </p:normalViewPr>
  <p:slideViewPr>
    <p:cSldViewPr snapToGrid="0">
      <p:cViewPr varScale="1">
        <p:scale>
          <a:sx n="48" d="100"/>
          <a:sy n="48" d="100"/>
        </p:scale>
        <p:origin x="1324" y="28"/>
      </p:cViewPr>
      <p:guideLst/>
    </p:cSldViewPr>
  </p:slideViewPr>
  <p:notesTextViewPr>
    <p:cViewPr>
      <p:scale>
        <a:sx n="1" d="1"/>
        <a:sy n="1" d="1"/>
      </p:scale>
      <p:origin x="0" y="0"/>
    </p:cViewPr>
  </p:notesTextViewPr>
  <p:notesViewPr>
    <p:cSldViewPr snapToGrid="0">
      <p:cViewPr varScale="1">
        <p:scale>
          <a:sx n="77" d="100"/>
          <a:sy n="77" d="100"/>
        </p:scale>
        <p:origin x="262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FF6381-F5D9-B776-6204-7EEACE97AF4E}"/>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NZ"/>
          </a:p>
        </p:txBody>
      </p:sp>
      <p:sp>
        <p:nvSpPr>
          <p:cNvPr id="3" name="Date Placeholder 2">
            <a:extLst>
              <a:ext uri="{FF2B5EF4-FFF2-40B4-BE49-F238E27FC236}">
                <a16:creationId xmlns:a16="http://schemas.microsoft.com/office/drawing/2014/main" id="{622CBFFD-F605-8A18-C14A-B9358DFBD4A3}"/>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ED8936BB-0D47-4E1F-9CD7-50EC266FFE4A}" type="datetimeFigureOut">
              <a:rPr lang="en-NZ" smtClean="0"/>
              <a:t>3/07/2024</a:t>
            </a:fld>
            <a:endParaRPr lang="en-NZ"/>
          </a:p>
        </p:txBody>
      </p:sp>
      <p:sp>
        <p:nvSpPr>
          <p:cNvPr id="4" name="Footer Placeholder 3">
            <a:extLst>
              <a:ext uri="{FF2B5EF4-FFF2-40B4-BE49-F238E27FC236}">
                <a16:creationId xmlns:a16="http://schemas.microsoft.com/office/drawing/2014/main" id="{7962731E-39CB-C9E7-4360-B59C941D3C7A}"/>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NZ"/>
          </a:p>
        </p:txBody>
      </p:sp>
      <p:sp>
        <p:nvSpPr>
          <p:cNvPr id="5" name="Slide Number Placeholder 4">
            <a:extLst>
              <a:ext uri="{FF2B5EF4-FFF2-40B4-BE49-F238E27FC236}">
                <a16:creationId xmlns:a16="http://schemas.microsoft.com/office/drawing/2014/main" id="{145A594F-7CB4-8B92-C0E7-02DC799F5258}"/>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DBFC4623-F5F6-46D4-A7C6-A10E54C922F0}" type="slidenum">
              <a:rPr lang="en-NZ" smtClean="0"/>
              <a:t>‹#›</a:t>
            </a:fld>
            <a:endParaRPr lang="en-NZ"/>
          </a:p>
        </p:txBody>
      </p:sp>
    </p:spTree>
    <p:extLst>
      <p:ext uri="{BB962C8B-B14F-4D97-AF65-F5344CB8AC3E}">
        <p14:creationId xmlns:p14="http://schemas.microsoft.com/office/powerpoint/2010/main" val="5783431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17A577F-497A-43B1-8E66-47E094C33FF5}" type="datetimeFigureOut">
              <a:rPr lang="en-NZ" smtClean="0"/>
              <a:t>3/07/2024</a:t>
            </a:fld>
            <a:endParaRPr lang="en-NZ"/>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0C91046-FBC9-48E1-9EA8-1319D1C92B07}" type="slidenum">
              <a:rPr lang="en-NZ" smtClean="0"/>
              <a:t>‹#›</a:t>
            </a:fld>
            <a:endParaRPr lang="en-NZ"/>
          </a:p>
        </p:txBody>
      </p:sp>
    </p:spTree>
    <p:extLst>
      <p:ext uri="{BB962C8B-B14F-4D97-AF65-F5344CB8AC3E}">
        <p14:creationId xmlns:p14="http://schemas.microsoft.com/office/powerpoint/2010/main" val="2925396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Kia </a:t>
            </a:r>
            <a:r>
              <a:rPr lang="en-NZ" dirty="0" err="1" smtClean="0"/>
              <a:t>ora</a:t>
            </a:r>
            <a:r>
              <a:rPr lang="en-NZ" dirty="0" smtClean="0"/>
              <a:t> </a:t>
            </a:r>
          </a:p>
          <a:p>
            <a:r>
              <a:rPr lang="en-NZ" dirty="0" err="1" smtClean="0"/>
              <a:t>Ko</a:t>
            </a:r>
            <a:r>
              <a:rPr lang="en-NZ" baseline="0" dirty="0" smtClean="0"/>
              <a:t>  Anjana Naidu </a:t>
            </a:r>
            <a:r>
              <a:rPr lang="en-NZ" baseline="0" dirty="0" err="1" smtClean="0"/>
              <a:t>tōku</a:t>
            </a:r>
            <a:r>
              <a:rPr lang="en-NZ" baseline="0" dirty="0" smtClean="0"/>
              <a:t> </a:t>
            </a:r>
            <a:r>
              <a:rPr lang="en-NZ" baseline="0" dirty="0" err="1" smtClean="0"/>
              <a:t>igoa</a:t>
            </a:r>
            <a:r>
              <a:rPr lang="en-NZ" baseline="0" dirty="0" smtClean="0"/>
              <a:t>. </a:t>
            </a:r>
            <a:r>
              <a:rPr lang="en-NZ" dirty="0" smtClean="0"/>
              <a:t> I am the Nurse Director Workforce Development</a:t>
            </a:r>
            <a:r>
              <a:rPr lang="en-NZ" baseline="0" dirty="0" smtClean="0"/>
              <a:t> for the Capital, Coast and Hutt Valley District. </a:t>
            </a:r>
            <a:endParaRPr lang="en-NZ"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smtClean="0"/>
              <a:t>New Zealand has a high-quality publicly funded health system which</a:t>
            </a:r>
            <a:r>
              <a:rPr lang="en-NZ" baseline="0" dirty="0" smtClean="0"/>
              <a:t> is supported by a</a:t>
            </a:r>
            <a:r>
              <a:rPr lang="en-NZ" dirty="0" smtClean="0"/>
              <a:t> highly skilled, dedicated and professional health workforce.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smtClean="0"/>
              <a:t>Capital, Coast and Hutt Valley District manages funding on behalf of Te Whatu Ora to support nurses engaged in postgraduate study. </a:t>
            </a:r>
            <a:r>
              <a:rPr lang="en-AU" sz="1200" kern="1200" dirty="0" smtClean="0">
                <a:solidFill>
                  <a:schemeClr val="tx1"/>
                </a:solidFill>
                <a:effectLst/>
                <a:latin typeface="+mn-lt"/>
                <a:ea typeface="+mn-ea"/>
                <a:cs typeface="+mn-cs"/>
              </a:rPr>
              <a:t>Postgraduate (PG) funding enables the development of a skilled and knowledgeable workforce that supports the services to deliver safe healthcare. </a:t>
            </a:r>
            <a:endParaRPr lang="en-NZ" dirty="0" smtClean="0"/>
          </a:p>
          <a:p>
            <a:r>
              <a:rPr lang="en-NZ" dirty="0" smtClean="0"/>
              <a:t>Postgraduate funding was formerly known as</a:t>
            </a:r>
            <a:r>
              <a:rPr lang="en-NZ" baseline="0" dirty="0" smtClean="0"/>
              <a:t> Health Workforce funding.</a:t>
            </a:r>
            <a:endParaRPr lang="en-NZ" dirty="0" smtClean="0"/>
          </a:p>
          <a:p>
            <a:r>
              <a:rPr lang="en-NZ" dirty="0" smtClean="0"/>
              <a:t>Career conversations and funding applications for the 2025 academic year started on the 1st July and postgraduate funding applications open on the 1</a:t>
            </a:r>
            <a:r>
              <a:rPr lang="en-NZ" baseline="0" dirty="0" smtClean="0"/>
              <a:t> </a:t>
            </a:r>
            <a:r>
              <a:rPr lang="en-NZ" dirty="0" smtClean="0"/>
              <a:t>August. </a:t>
            </a:r>
          </a:p>
          <a:p>
            <a:r>
              <a:rPr lang="en-NZ" dirty="0" smtClean="0"/>
              <a:t>This information tells you why we take this approach and how to participate. The</a:t>
            </a:r>
            <a:r>
              <a:rPr lang="en-NZ" baseline="0" dirty="0" smtClean="0"/>
              <a:t> academic year is inclusive of three trimesters, so if you are studying in trimesters one, two or three in 2025, this application information is for you. </a:t>
            </a:r>
            <a:endParaRPr lang="en-NZ" dirty="0" smtClean="0"/>
          </a:p>
          <a:p>
            <a:endParaRPr lang="en-NZ" dirty="0" smtClean="0"/>
          </a:p>
          <a:p>
            <a:endParaRPr lang="en-NZ" dirty="0" smtClean="0"/>
          </a:p>
          <a:p>
            <a:endParaRPr lang="en-NZ" dirty="0" smtClean="0"/>
          </a:p>
          <a:p>
            <a:endParaRPr lang="en-NZ" dirty="0"/>
          </a:p>
        </p:txBody>
      </p:sp>
      <p:sp>
        <p:nvSpPr>
          <p:cNvPr id="4" name="Slide Number Placeholder 3"/>
          <p:cNvSpPr>
            <a:spLocks noGrp="1"/>
          </p:cNvSpPr>
          <p:nvPr>
            <p:ph type="sldNum" sz="quarter" idx="10"/>
          </p:nvPr>
        </p:nvSpPr>
        <p:spPr/>
        <p:txBody>
          <a:bodyPr/>
          <a:lstStyle/>
          <a:p>
            <a:fld id="{D0C91046-FBC9-48E1-9EA8-1319D1C92B07}" type="slidenum">
              <a:rPr lang="en-NZ" smtClean="0"/>
              <a:t>1</a:t>
            </a:fld>
            <a:endParaRPr lang="en-NZ"/>
          </a:p>
        </p:txBody>
      </p:sp>
    </p:spTree>
    <p:extLst>
      <p:ext uri="{BB962C8B-B14F-4D97-AF65-F5344CB8AC3E}">
        <p14:creationId xmlns:p14="http://schemas.microsoft.com/office/powerpoint/2010/main" val="3962917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The Government policy statement for 2024-2027</a:t>
            </a:r>
            <a:r>
              <a:rPr lang="en-NZ" baseline="0" dirty="0" smtClean="0"/>
              <a:t> </a:t>
            </a:r>
            <a:r>
              <a:rPr lang="en-NZ" b="1" baseline="0" dirty="0" smtClean="0"/>
              <a:t>is</a:t>
            </a:r>
            <a:r>
              <a:rPr lang="en-NZ" b="1" dirty="0" smtClean="0"/>
              <a:t> informed by </a:t>
            </a:r>
            <a:r>
              <a:rPr lang="en-NZ" dirty="0" smtClean="0"/>
              <a:t>New Zealand</a:t>
            </a:r>
            <a:r>
              <a:rPr lang="en-NZ" baseline="0" dirty="0" smtClean="0"/>
              <a:t> Health Strategy and </a:t>
            </a:r>
            <a:r>
              <a:rPr lang="en-NZ" dirty="0" err="1" smtClean="0"/>
              <a:t>Pae</a:t>
            </a:r>
            <a:r>
              <a:rPr lang="en-NZ" dirty="0" smtClean="0"/>
              <a:t> Ora.</a:t>
            </a:r>
            <a:r>
              <a:rPr lang="en-NZ" baseline="0" dirty="0" smtClean="0"/>
              <a:t> The Government policy statement  </a:t>
            </a:r>
            <a:r>
              <a:rPr lang="en-NZ" dirty="0" smtClean="0"/>
              <a:t>includes 5 priorities</a:t>
            </a:r>
            <a:r>
              <a:rPr lang="en-NZ" baseline="0" dirty="0" smtClean="0"/>
              <a:t> and includes workforce. The Workforce </a:t>
            </a:r>
            <a:r>
              <a:rPr lang="en-NZ" b="1" baseline="0" dirty="0" smtClean="0"/>
              <a:t>priority</a:t>
            </a:r>
            <a:r>
              <a:rPr lang="en-NZ" baseline="0" dirty="0" smtClean="0"/>
              <a:t> focuses on growing the workforce that has the skills and is culturally capable to deliver </a:t>
            </a:r>
            <a:r>
              <a:rPr lang="en-NZ" b="1" baseline="0" dirty="0" smtClean="0"/>
              <a:t>safe </a:t>
            </a:r>
            <a:r>
              <a:rPr lang="en-NZ" baseline="0" dirty="0" smtClean="0"/>
              <a:t>and efficient healthcare. </a:t>
            </a:r>
          </a:p>
          <a:p>
            <a:endParaRPr lang="en-NZ" baseline="0" dirty="0" smtClean="0"/>
          </a:p>
          <a:p>
            <a:r>
              <a:rPr lang="en-NZ" dirty="0" smtClean="0"/>
              <a:t>Through the passing of the </a:t>
            </a:r>
            <a:r>
              <a:rPr lang="en-NZ" dirty="0" err="1" smtClean="0"/>
              <a:t>Pae</a:t>
            </a:r>
            <a:r>
              <a:rPr lang="en-NZ" dirty="0" smtClean="0"/>
              <a:t> Ora (Healthy Futures) Act in 2022, the government created the necessary foundations for transformation of the health system. </a:t>
            </a:r>
          </a:p>
          <a:p>
            <a:r>
              <a:rPr lang="en-NZ" dirty="0" smtClean="0"/>
              <a:t>The aim of the health system is to create a more equitable, accessible, cohesive and people-centred system that will improve the health and wellbeing of all New Zealanders.</a:t>
            </a:r>
          </a:p>
          <a:p>
            <a:endParaRPr lang="en-NZ" dirty="0" smtClean="0"/>
          </a:p>
          <a:p>
            <a:r>
              <a:rPr lang="en-NZ" dirty="0" smtClean="0"/>
              <a:t>The national health system has been designed to enable a whole-of-country view to planning and delivering services, helping it to be efficient and consistent everywhere. It also means that when it comes to health services, where you live will matter less than what you need, so everyone gets the right healthcare, where and when they need it. </a:t>
            </a:r>
          </a:p>
          <a:p>
            <a:r>
              <a:rPr lang="en-NZ" dirty="0" smtClean="0"/>
              <a:t> </a:t>
            </a:r>
          </a:p>
          <a:p>
            <a:r>
              <a:rPr lang="en-NZ" dirty="0" smtClean="0"/>
              <a:t>Government policy statement ties in with the Health targets which were </a:t>
            </a:r>
            <a:r>
              <a:rPr lang="en-NZ" b="1" dirty="0" smtClean="0"/>
              <a:t>announced</a:t>
            </a:r>
            <a:r>
              <a:rPr lang="en-NZ" dirty="0" smtClean="0"/>
              <a:t> in February 2025.  </a:t>
            </a:r>
            <a:endParaRPr lang="en-NZ" dirty="0"/>
          </a:p>
        </p:txBody>
      </p:sp>
      <p:sp>
        <p:nvSpPr>
          <p:cNvPr id="4" name="Slide Number Placeholder 3"/>
          <p:cNvSpPr>
            <a:spLocks noGrp="1"/>
          </p:cNvSpPr>
          <p:nvPr>
            <p:ph type="sldNum" sz="quarter" idx="10"/>
          </p:nvPr>
        </p:nvSpPr>
        <p:spPr/>
        <p:txBody>
          <a:bodyPr/>
          <a:lstStyle/>
          <a:p>
            <a:fld id="{D0C91046-FBC9-48E1-9EA8-1319D1C92B07}" type="slidenum">
              <a:rPr lang="en-NZ" smtClean="0"/>
              <a:t>2</a:t>
            </a:fld>
            <a:endParaRPr lang="en-NZ"/>
          </a:p>
        </p:txBody>
      </p:sp>
    </p:spTree>
    <p:extLst>
      <p:ext uri="{BB962C8B-B14F-4D97-AF65-F5344CB8AC3E}">
        <p14:creationId xmlns:p14="http://schemas.microsoft.com/office/powerpoint/2010/main" val="1630467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The Government has announced health targets that will support the delivery of better health outcomes for New Zealanders and improve the performance of our health services throughout the </a:t>
            </a:r>
            <a:r>
              <a:rPr lang="en-NZ" dirty="0" err="1" smtClean="0"/>
              <a:t>motu</a:t>
            </a:r>
            <a:r>
              <a:rPr lang="en-NZ" dirty="0" smtClean="0"/>
              <a:t>.</a:t>
            </a:r>
          </a:p>
          <a:p>
            <a:r>
              <a:rPr lang="en-NZ" dirty="0" smtClean="0"/>
              <a:t>The health targets include Faster cancer treatment,</a:t>
            </a:r>
            <a:r>
              <a:rPr lang="en-NZ" baseline="0" dirty="0" smtClean="0"/>
              <a:t> </a:t>
            </a:r>
            <a:r>
              <a:rPr lang="en-NZ" dirty="0" smtClean="0"/>
              <a:t>Improved childhood immunisation,</a:t>
            </a:r>
            <a:r>
              <a:rPr lang="en-NZ" baseline="0" dirty="0" smtClean="0"/>
              <a:t> </a:t>
            </a:r>
            <a:r>
              <a:rPr lang="en-NZ" dirty="0" smtClean="0"/>
              <a:t>Shorter stays in emergency departments,</a:t>
            </a:r>
            <a:r>
              <a:rPr lang="en-NZ" baseline="0" dirty="0" smtClean="0"/>
              <a:t> </a:t>
            </a:r>
            <a:r>
              <a:rPr lang="en-NZ" dirty="0" smtClean="0"/>
              <a:t>Shorter wait times for first specialist assessments and </a:t>
            </a:r>
            <a:r>
              <a:rPr lang="en-NZ" baseline="0" dirty="0" smtClean="0"/>
              <a:t> </a:t>
            </a:r>
            <a:r>
              <a:rPr lang="en-NZ" dirty="0" smtClean="0"/>
              <a:t>Shorter wait times for elective treatment.</a:t>
            </a:r>
          </a:p>
          <a:p>
            <a:endParaRPr lang="en-NZ" dirty="0" smtClean="0"/>
          </a:p>
          <a:p>
            <a:r>
              <a:rPr lang="en-NZ" dirty="0" smtClean="0"/>
              <a:t>Performance</a:t>
            </a:r>
            <a:r>
              <a:rPr lang="en-NZ" baseline="0" dirty="0" smtClean="0"/>
              <a:t> of these health targets will be reported quarterly. </a:t>
            </a:r>
          </a:p>
          <a:p>
            <a:endParaRPr lang="en-NZ"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NZ" baseline="0" dirty="0" smtClean="0"/>
              <a:t>A skilled and educated workforce is needed in order to deliver the health targets.  </a:t>
            </a:r>
            <a:endParaRPr lang="en-NZ" dirty="0"/>
          </a:p>
        </p:txBody>
      </p:sp>
      <p:sp>
        <p:nvSpPr>
          <p:cNvPr id="4" name="Slide Number Placeholder 3"/>
          <p:cNvSpPr>
            <a:spLocks noGrp="1"/>
          </p:cNvSpPr>
          <p:nvPr>
            <p:ph type="sldNum" sz="quarter" idx="10"/>
          </p:nvPr>
        </p:nvSpPr>
        <p:spPr/>
        <p:txBody>
          <a:bodyPr/>
          <a:lstStyle/>
          <a:p>
            <a:fld id="{D0C91046-FBC9-48E1-9EA8-1319D1C92B07}" type="slidenum">
              <a:rPr lang="en-NZ" smtClean="0"/>
              <a:t>3</a:t>
            </a:fld>
            <a:endParaRPr lang="en-NZ"/>
          </a:p>
        </p:txBody>
      </p:sp>
    </p:spTree>
    <p:extLst>
      <p:ext uri="{BB962C8B-B14F-4D97-AF65-F5344CB8AC3E}">
        <p14:creationId xmlns:p14="http://schemas.microsoft.com/office/powerpoint/2010/main" val="3969690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The Workforce and Practice Development Unit supports the Chief Nursing Officer,</a:t>
            </a:r>
            <a:r>
              <a:rPr lang="en-NZ" baseline="0" dirty="0" smtClean="0"/>
              <a:t> </a:t>
            </a:r>
            <a:r>
              <a:rPr lang="en-NZ" dirty="0" smtClean="0"/>
              <a:t>the Nurse Director,</a:t>
            </a:r>
            <a:r>
              <a:rPr lang="en-NZ" baseline="0" dirty="0" smtClean="0"/>
              <a:t> Director of Nursing and Director of Midwifery </a:t>
            </a:r>
            <a:r>
              <a:rPr lang="en-NZ" dirty="0" smtClean="0"/>
              <a:t>roles.</a:t>
            </a:r>
          </a:p>
          <a:p>
            <a:r>
              <a:rPr lang="en-NZ" dirty="0" smtClean="0"/>
              <a:t>Professional development is an important workforce focus across Hospital and Specialist Services, </a:t>
            </a:r>
            <a:r>
              <a:rPr lang="en-NZ" b="0" dirty="0" smtClean="0"/>
              <a:t>the Primary healthcare</a:t>
            </a:r>
            <a:r>
              <a:rPr lang="en-NZ" dirty="0" smtClean="0"/>
              <a:t>, and Aged and Residential care settings. </a:t>
            </a:r>
          </a:p>
          <a:p>
            <a:r>
              <a:rPr lang="en-NZ" dirty="0" smtClean="0"/>
              <a:t>Professional development ensures that the workforce has the  skills  and knowledge to provide quality patient care.</a:t>
            </a:r>
            <a:endParaRPr lang="en-NZ" dirty="0"/>
          </a:p>
        </p:txBody>
      </p:sp>
      <p:sp>
        <p:nvSpPr>
          <p:cNvPr id="4" name="Slide Number Placeholder 3"/>
          <p:cNvSpPr>
            <a:spLocks noGrp="1"/>
          </p:cNvSpPr>
          <p:nvPr>
            <p:ph type="sldNum" sz="quarter" idx="10"/>
          </p:nvPr>
        </p:nvSpPr>
        <p:spPr/>
        <p:txBody>
          <a:bodyPr/>
          <a:lstStyle/>
          <a:p>
            <a:fld id="{D0C91046-FBC9-48E1-9EA8-1319D1C92B07}" type="slidenum">
              <a:rPr lang="en-NZ" smtClean="0"/>
              <a:t>4</a:t>
            </a:fld>
            <a:endParaRPr lang="en-NZ"/>
          </a:p>
        </p:txBody>
      </p:sp>
    </p:spTree>
    <p:extLst>
      <p:ext uri="{BB962C8B-B14F-4D97-AF65-F5344CB8AC3E}">
        <p14:creationId xmlns:p14="http://schemas.microsoft.com/office/powerpoint/2010/main" val="3227587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Career</a:t>
            </a:r>
            <a:r>
              <a:rPr lang="en-NZ" baseline="0" dirty="0" smtClean="0"/>
              <a:t> conversations </a:t>
            </a:r>
            <a:r>
              <a:rPr lang="en-NZ" dirty="0" smtClean="0"/>
              <a:t>are a well-established career development mechanism to promote professional development aligned with population </a:t>
            </a:r>
            <a:r>
              <a:rPr lang="en-NZ" b="1" dirty="0" smtClean="0"/>
              <a:t>health</a:t>
            </a:r>
            <a:r>
              <a:rPr lang="en-NZ" dirty="0" smtClean="0"/>
              <a:t> needs.</a:t>
            </a:r>
          </a:p>
          <a:p>
            <a:r>
              <a:rPr lang="en-NZ" dirty="0" smtClean="0"/>
              <a:t>The Tertiary Education Providers have provided an outline </a:t>
            </a:r>
            <a:r>
              <a:rPr lang="en-NZ" b="1" dirty="0" smtClean="0"/>
              <a:t>of papers, courses </a:t>
            </a:r>
            <a:r>
              <a:rPr lang="en-NZ" dirty="0" smtClean="0"/>
              <a:t>and qualification pathways via videos. These are available on the Nursing website. </a:t>
            </a:r>
          </a:p>
          <a:p>
            <a:r>
              <a:rPr lang="en-NZ" dirty="0" smtClean="0"/>
              <a:t>This is so you can be supported to develop your career and also to meet service needs to deliver care to meet population health needs.</a:t>
            </a:r>
          </a:p>
          <a:p>
            <a:r>
              <a:rPr lang="en-NZ" dirty="0" smtClean="0"/>
              <a:t>Roadshows are organised across the District this year to </a:t>
            </a:r>
            <a:r>
              <a:rPr lang="en-NZ" b="1" dirty="0" smtClean="0"/>
              <a:t>showcase the courses and pathways available</a:t>
            </a:r>
            <a:r>
              <a:rPr lang="en-NZ" dirty="0" smtClean="0"/>
              <a:t>.</a:t>
            </a:r>
          </a:p>
        </p:txBody>
      </p:sp>
      <p:sp>
        <p:nvSpPr>
          <p:cNvPr id="4" name="Slide Number Placeholder 3"/>
          <p:cNvSpPr>
            <a:spLocks noGrp="1"/>
          </p:cNvSpPr>
          <p:nvPr>
            <p:ph type="sldNum" sz="quarter" idx="10"/>
          </p:nvPr>
        </p:nvSpPr>
        <p:spPr/>
        <p:txBody>
          <a:bodyPr/>
          <a:lstStyle/>
          <a:p>
            <a:fld id="{D0C91046-FBC9-48E1-9EA8-1319D1C92B07}" type="slidenum">
              <a:rPr lang="en-NZ" smtClean="0"/>
              <a:t>5</a:t>
            </a:fld>
            <a:endParaRPr lang="en-NZ"/>
          </a:p>
        </p:txBody>
      </p:sp>
    </p:spTree>
    <p:extLst>
      <p:ext uri="{BB962C8B-B14F-4D97-AF65-F5344CB8AC3E}">
        <p14:creationId xmlns:p14="http://schemas.microsoft.com/office/powerpoint/2010/main" val="672764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This year the roadshows will be held across the District starting at</a:t>
            </a:r>
            <a:r>
              <a:rPr lang="en-NZ" baseline="0" dirty="0" smtClean="0"/>
              <a:t> </a:t>
            </a:r>
            <a:r>
              <a:rPr lang="en-NZ" dirty="0" smtClean="0"/>
              <a:t>Hutt Valley on the 1</a:t>
            </a:r>
            <a:r>
              <a:rPr lang="en-NZ" baseline="30000" dirty="0" smtClean="0"/>
              <a:t>st</a:t>
            </a:r>
            <a:r>
              <a:rPr lang="en-NZ" dirty="0" smtClean="0"/>
              <a:t> August,</a:t>
            </a:r>
            <a:r>
              <a:rPr lang="en-NZ" baseline="0" dirty="0" smtClean="0"/>
              <a:t> then Kenepuru on the 8</a:t>
            </a:r>
            <a:r>
              <a:rPr lang="en-NZ" baseline="30000" dirty="0" smtClean="0"/>
              <a:t>th</a:t>
            </a:r>
            <a:r>
              <a:rPr lang="en-NZ" baseline="0" dirty="0" smtClean="0"/>
              <a:t> of August and at Wellington on the 15</a:t>
            </a:r>
            <a:r>
              <a:rPr lang="en-NZ" baseline="30000" dirty="0" smtClean="0"/>
              <a:t>th</a:t>
            </a:r>
            <a:r>
              <a:rPr lang="en-NZ" baseline="0" dirty="0" smtClean="0"/>
              <a:t> August.</a:t>
            </a:r>
            <a:endParaRPr lang="en-NZ" dirty="0" smtClean="0"/>
          </a:p>
          <a:p>
            <a:r>
              <a:rPr lang="en-NZ" dirty="0" smtClean="0"/>
              <a:t>This</a:t>
            </a:r>
            <a:r>
              <a:rPr lang="en-NZ" baseline="0" dirty="0" smtClean="0"/>
              <a:t> is a fantastic opportunity to meet </a:t>
            </a:r>
            <a:r>
              <a:rPr lang="en-NZ" dirty="0" smtClean="0"/>
              <a:t>the staff from the Tertiary Education sector to discuss the papers you </a:t>
            </a:r>
            <a:r>
              <a:rPr lang="en-NZ" b="1" dirty="0" smtClean="0"/>
              <a:t>may </a:t>
            </a:r>
            <a:r>
              <a:rPr lang="en-NZ" dirty="0" smtClean="0"/>
              <a:t>want to study in 2025. Please ensure that you discuss the core papers </a:t>
            </a:r>
            <a:r>
              <a:rPr lang="en-NZ" b="1" dirty="0" smtClean="0"/>
              <a:t>required for </a:t>
            </a:r>
            <a:r>
              <a:rPr lang="en-NZ" dirty="0" smtClean="0"/>
              <a:t>gaining your qualification. </a:t>
            </a:r>
          </a:p>
          <a:p>
            <a:endParaRPr lang="en-NZ" dirty="0" smtClean="0"/>
          </a:p>
          <a:p>
            <a:endParaRPr lang="en-NZ" dirty="0" smtClean="0"/>
          </a:p>
          <a:p>
            <a:endParaRPr lang="en-NZ" dirty="0"/>
          </a:p>
        </p:txBody>
      </p:sp>
      <p:sp>
        <p:nvSpPr>
          <p:cNvPr id="4" name="Slide Number Placeholder 3"/>
          <p:cNvSpPr>
            <a:spLocks noGrp="1"/>
          </p:cNvSpPr>
          <p:nvPr>
            <p:ph type="sldNum" sz="quarter" idx="10"/>
          </p:nvPr>
        </p:nvSpPr>
        <p:spPr/>
        <p:txBody>
          <a:bodyPr/>
          <a:lstStyle/>
          <a:p>
            <a:fld id="{D0C91046-FBC9-48E1-9EA8-1319D1C92B07}" type="slidenum">
              <a:rPr lang="en-NZ" smtClean="0"/>
              <a:t>6</a:t>
            </a:fld>
            <a:endParaRPr lang="en-NZ"/>
          </a:p>
        </p:txBody>
      </p:sp>
    </p:spTree>
    <p:extLst>
      <p:ext uri="{BB962C8B-B14F-4D97-AF65-F5344CB8AC3E}">
        <p14:creationId xmlns:p14="http://schemas.microsoft.com/office/powerpoint/2010/main" val="1583535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b="1" dirty="0" smtClean="0"/>
              <a:t>Post Graduate funding </a:t>
            </a:r>
            <a:r>
              <a:rPr lang="en-NZ" dirty="0" smtClean="0"/>
              <a:t>supports nurses to complete </a:t>
            </a:r>
            <a:r>
              <a:rPr lang="en-NZ" b="1" dirty="0" smtClean="0"/>
              <a:t>level 8</a:t>
            </a:r>
            <a:r>
              <a:rPr lang="en-NZ" dirty="0" smtClean="0"/>
              <a:t> postgraduate qualifications.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NZ" b="1" dirty="0" smtClean="0"/>
              <a:t>There is insufficient funding to support all applicants, hence applications are prioritised based on criteria.</a:t>
            </a:r>
          </a:p>
          <a:p>
            <a:r>
              <a:rPr lang="en-NZ" dirty="0" smtClean="0"/>
              <a:t>Prioritisation follows the initial application supported by line managers and Nurse Directors. All applicants need to have a current </a:t>
            </a:r>
            <a:r>
              <a:rPr lang="en-NZ" b="1" dirty="0" smtClean="0"/>
              <a:t>PDRP</a:t>
            </a:r>
            <a:r>
              <a:rPr lang="en-NZ" dirty="0" smtClean="0"/>
              <a:t> portfolio at time</a:t>
            </a:r>
            <a:r>
              <a:rPr lang="en-NZ" baseline="0" dirty="0" smtClean="0"/>
              <a:t> of application and work 0.6 FTE or above and </a:t>
            </a:r>
            <a:r>
              <a:rPr lang="en-NZ" b="1" baseline="0" dirty="0" smtClean="0"/>
              <a:t>choose papers which enable them to </a:t>
            </a:r>
            <a:r>
              <a:rPr lang="en-NZ" baseline="0" dirty="0" smtClean="0"/>
              <a:t>deliver to service outcomes for their role.  </a:t>
            </a:r>
            <a:endParaRPr lang="en-NZ" dirty="0" smtClean="0"/>
          </a:p>
          <a:p>
            <a:r>
              <a:rPr lang="en-NZ" dirty="0" smtClean="0"/>
              <a:t>Criteria for funding are outlined on the</a:t>
            </a:r>
            <a:r>
              <a:rPr lang="en-NZ" baseline="0" dirty="0" smtClean="0"/>
              <a:t> website.</a:t>
            </a:r>
            <a:endParaRPr lang="en-NZ" dirty="0" smtClean="0"/>
          </a:p>
          <a:p>
            <a:pPr marL="742950" lvl="1" indent="-285750" algn="just">
              <a:spcAft>
                <a:spcPts val="0"/>
              </a:spcAft>
              <a:buFont typeface="Wingdings" panose="05000000000000000000" pitchFamily="2" charset="2"/>
              <a:buChar char=""/>
              <a:tabLst>
                <a:tab pos="914400" algn="l"/>
              </a:tabLst>
            </a:pPr>
            <a:r>
              <a:rPr lang="en-NZ" sz="1200" dirty="0" smtClean="0">
                <a:effectLst/>
                <a:latin typeface="Calibri" panose="020F0502020204030204" pitchFamily="34" charset="0"/>
                <a:ea typeface="Times New Roman" panose="02020603050405020304" pitchFamily="18" charset="0"/>
              </a:rPr>
              <a:t>Competent RNs may be funded to PG certificate level (2 papers) based on service specifications/role</a:t>
            </a:r>
            <a:endParaRPr lang="en-NZ" sz="1050" dirty="0" smtClean="0">
              <a:effectLst/>
              <a:latin typeface="Times New Roman" panose="02020603050405020304" pitchFamily="18" charset="0"/>
              <a:ea typeface="Times New Roman" panose="02020603050405020304" pitchFamily="18" charset="0"/>
            </a:endParaRPr>
          </a:p>
          <a:p>
            <a:pPr marL="742950" lvl="1" indent="-285750" algn="just">
              <a:spcAft>
                <a:spcPts val="0"/>
              </a:spcAft>
              <a:buFont typeface="Wingdings" panose="05000000000000000000" pitchFamily="2" charset="2"/>
              <a:buChar char=""/>
              <a:tabLst>
                <a:tab pos="914400" algn="l"/>
              </a:tabLst>
            </a:pPr>
            <a:r>
              <a:rPr lang="en-NZ" sz="1200" dirty="0" smtClean="0">
                <a:effectLst/>
                <a:latin typeface="Calibri" panose="020F0502020204030204" pitchFamily="34" charset="0"/>
                <a:ea typeface="Times New Roman" panose="02020603050405020304" pitchFamily="18" charset="0"/>
              </a:rPr>
              <a:t>Proficient RNs may be funded to PG certificate/diploma level (2 to 3 papers) based on service specifications/role</a:t>
            </a:r>
            <a:endParaRPr lang="en-NZ" sz="1050" dirty="0" smtClean="0">
              <a:effectLst/>
              <a:latin typeface="Times New Roman" panose="02020603050405020304" pitchFamily="18" charset="0"/>
              <a:ea typeface="Times New Roman" panose="02020603050405020304" pitchFamily="18" charset="0"/>
            </a:endParaRPr>
          </a:p>
          <a:p>
            <a:pPr marL="742950" lvl="1" indent="-285750" algn="just">
              <a:spcAft>
                <a:spcPts val="0"/>
              </a:spcAft>
              <a:buFont typeface="Wingdings" panose="05000000000000000000" pitchFamily="2" charset="2"/>
              <a:buChar char=""/>
              <a:tabLst>
                <a:tab pos="914400" algn="l"/>
              </a:tabLst>
            </a:pPr>
            <a:r>
              <a:rPr lang="en-NZ" sz="1200" dirty="0" smtClean="0">
                <a:effectLst/>
                <a:latin typeface="Calibri" panose="020F0502020204030204" pitchFamily="34" charset="0"/>
                <a:ea typeface="Times New Roman" panose="02020603050405020304" pitchFamily="18" charset="0"/>
              </a:rPr>
              <a:t>Expert RNs may be funded to PG diploma level (4 papers) based on service specifications/role</a:t>
            </a:r>
            <a:endParaRPr lang="en-NZ" sz="1050" dirty="0" smtClean="0">
              <a:effectLst/>
              <a:latin typeface="Times New Roman" panose="02020603050405020304" pitchFamily="18" charset="0"/>
              <a:ea typeface="Times New Roman" panose="02020603050405020304" pitchFamily="18" charset="0"/>
            </a:endParaRPr>
          </a:p>
          <a:p>
            <a:pPr marL="742950" lvl="1" indent="-285750">
              <a:spcAft>
                <a:spcPts val="0"/>
              </a:spcAft>
              <a:buFont typeface="Wingdings" panose="05000000000000000000" pitchFamily="2" charset="2"/>
              <a:buChar char=""/>
              <a:tabLst>
                <a:tab pos="914400" algn="l"/>
              </a:tabLst>
            </a:pPr>
            <a:r>
              <a:rPr lang="en-NZ" sz="1200" dirty="0" smtClean="0">
                <a:effectLst/>
                <a:latin typeface="Calibri" panose="020F0502020204030204" pitchFamily="34" charset="0"/>
                <a:ea typeface="Times New Roman" panose="02020603050405020304" pitchFamily="18" charset="0"/>
              </a:rPr>
              <a:t>The prioritised papers include Pathophysiology/anatomy and physiology, Advanced assessment, Pharmacology for nurses on the clinical pathway. Other papers may be funded where directly relevant to the nurses role or strategic goals e.g. Māori health &amp; wellbeing.</a:t>
            </a:r>
            <a:endParaRPr lang="en-NZ" sz="1050" dirty="0" smtClean="0">
              <a:effectLst/>
              <a:latin typeface="Times New Roman" panose="02020603050405020304" pitchFamily="18" charset="0"/>
              <a:ea typeface="Times New Roman" panose="02020603050405020304" pitchFamily="18" charset="0"/>
            </a:endParaRPr>
          </a:p>
          <a:p>
            <a:pPr marL="742950" lvl="1" indent="-285750" algn="just">
              <a:spcAft>
                <a:spcPts val="0"/>
              </a:spcAft>
              <a:buFont typeface="Wingdings" panose="05000000000000000000" pitchFamily="2" charset="2"/>
              <a:buChar char=""/>
              <a:tabLst>
                <a:tab pos="914400" algn="l"/>
              </a:tabLst>
            </a:pPr>
            <a:r>
              <a:rPr lang="en-NZ" sz="1200" dirty="0" smtClean="0">
                <a:effectLst/>
                <a:latin typeface="Calibri" panose="020F0502020204030204" pitchFamily="34" charset="0"/>
                <a:ea typeface="Times New Roman" panose="02020603050405020304" pitchFamily="18" charset="0"/>
              </a:rPr>
              <a:t>RN Expert on a service agreed Nurse Practitioner pathway may be funded to Masters level based on service specifications. This may include nurses who have previously completed Masters degree</a:t>
            </a:r>
            <a:endParaRPr lang="en-NZ" sz="1050" dirty="0" smtClean="0">
              <a:effectLst/>
              <a:latin typeface="Times New Roman" panose="02020603050405020304" pitchFamily="18" charset="0"/>
              <a:ea typeface="Times New Roman" panose="02020603050405020304" pitchFamily="18" charset="0"/>
            </a:endParaRPr>
          </a:p>
          <a:p>
            <a:pPr marL="742950" lvl="1" indent="-285750" algn="just">
              <a:spcAft>
                <a:spcPts val="0"/>
              </a:spcAft>
              <a:buFont typeface="Wingdings" panose="05000000000000000000" pitchFamily="2" charset="2"/>
              <a:buChar char=""/>
              <a:tabLst>
                <a:tab pos="914400" algn="l"/>
              </a:tabLst>
            </a:pPr>
            <a:r>
              <a:rPr lang="en-NZ" sz="1200" dirty="0" smtClean="0">
                <a:effectLst/>
                <a:latin typeface="Calibri" panose="020F0502020204030204" pitchFamily="34" charset="0"/>
                <a:ea typeface="Times New Roman" panose="02020603050405020304" pitchFamily="18" charset="0"/>
              </a:rPr>
              <a:t>Nurses in senior designated roles may be funded to Masters level</a:t>
            </a:r>
            <a:endParaRPr lang="en-NZ" sz="1050" dirty="0" smtClean="0">
              <a:effectLst/>
              <a:latin typeface="Times New Roman" panose="02020603050405020304" pitchFamily="18" charset="0"/>
              <a:ea typeface="Times New Roman" panose="02020603050405020304" pitchFamily="18" charset="0"/>
            </a:endParaRPr>
          </a:p>
          <a:p>
            <a:pPr marL="742950" lvl="1" indent="-285750" algn="just">
              <a:spcAft>
                <a:spcPts val="0"/>
              </a:spcAft>
              <a:buFont typeface="Wingdings" panose="05000000000000000000" pitchFamily="2" charset="2"/>
              <a:buChar char=""/>
              <a:tabLst>
                <a:tab pos="914400" algn="l"/>
              </a:tabLst>
            </a:pPr>
            <a:r>
              <a:rPr lang="en-NZ" sz="1200" dirty="0" smtClean="0">
                <a:effectLst/>
                <a:latin typeface="Calibri" panose="020F0502020204030204" pitchFamily="34" charset="0"/>
                <a:ea typeface="Times New Roman" panose="02020603050405020304" pitchFamily="18" charset="0"/>
              </a:rPr>
              <a:t>Nurse Educators may be funded to Masters level with a focus on education</a:t>
            </a:r>
            <a:endParaRPr lang="en-NZ" sz="1050" dirty="0" smtClean="0">
              <a:effectLst/>
              <a:latin typeface="Times New Roman" panose="02020603050405020304" pitchFamily="18" charset="0"/>
              <a:ea typeface="Times New Roman" panose="02020603050405020304" pitchFamily="18" charset="0"/>
            </a:endParaRPr>
          </a:p>
          <a:p>
            <a:endParaRPr lang="en-NZ" dirty="0" smtClean="0"/>
          </a:p>
          <a:p>
            <a:r>
              <a:rPr lang="en-NZ" dirty="0" smtClean="0"/>
              <a:t>All applications are </a:t>
            </a:r>
            <a:r>
              <a:rPr lang="en-NZ" baseline="0" dirty="0" smtClean="0"/>
              <a:t>web-based.  </a:t>
            </a:r>
          </a:p>
          <a:p>
            <a:r>
              <a:rPr lang="en-NZ" baseline="0" dirty="0" smtClean="0"/>
              <a:t>Please check the website for further details. </a:t>
            </a:r>
            <a:endParaRPr lang="en-NZ" dirty="0"/>
          </a:p>
        </p:txBody>
      </p:sp>
      <p:sp>
        <p:nvSpPr>
          <p:cNvPr id="4" name="Slide Number Placeholder 3"/>
          <p:cNvSpPr>
            <a:spLocks noGrp="1"/>
          </p:cNvSpPr>
          <p:nvPr>
            <p:ph type="sldNum" sz="quarter" idx="10"/>
          </p:nvPr>
        </p:nvSpPr>
        <p:spPr/>
        <p:txBody>
          <a:bodyPr/>
          <a:lstStyle/>
          <a:p>
            <a:fld id="{F1FE8F9B-E7AF-A742-BEFE-CED1584FFF97}" type="slidenum">
              <a:rPr lang="en-US" smtClean="0"/>
              <a:t>7</a:t>
            </a:fld>
            <a:endParaRPr lang="en-US"/>
          </a:p>
        </p:txBody>
      </p:sp>
    </p:spTree>
    <p:extLst>
      <p:ext uri="{BB962C8B-B14F-4D97-AF65-F5344CB8AC3E}">
        <p14:creationId xmlns:p14="http://schemas.microsoft.com/office/powerpoint/2010/main" val="3190596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Tuition Fees</a:t>
            </a:r>
            <a:r>
              <a:rPr lang="en-NZ" baseline="0" dirty="0" smtClean="0"/>
              <a:t> are</a:t>
            </a:r>
            <a:r>
              <a:rPr lang="en-NZ" dirty="0" smtClean="0"/>
              <a:t> paid directly to TEP </a:t>
            </a:r>
          </a:p>
          <a:p>
            <a:r>
              <a:rPr lang="en-NZ" dirty="0" smtClean="0"/>
              <a:t>For those </a:t>
            </a:r>
            <a:r>
              <a:rPr lang="en-NZ" b="1" dirty="0" smtClean="0"/>
              <a:t>who</a:t>
            </a:r>
            <a:r>
              <a:rPr lang="en-NZ" dirty="0" smtClean="0"/>
              <a:t> are travelling to complete their papers,  partial funding will be provided.</a:t>
            </a:r>
            <a:r>
              <a:rPr lang="en-NZ" baseline="0" dirty="0" smtClean="0"/>
              <a:t>                        </a:t>
            </a:r>
            <a:endParaRPr lang="en-NZ" dirty="0" smtClean="0"/>
          </a:p>
          <a:p>
            <a:r>
              <a:rPr lang="en-NZ" dirty="0" smtClean="0"/>
              <a:t>Accommodation –actual costs up to $200 per night</a:t>
            </a:r>
          </a:p>
          <a:p>
            <a:r>
              <a:rPr lang="en-NZ" dirty="0" smtClean="0"/>
              <a:t>For papers that need Clinical supervision like RN Prescriber and Nurse Practitioner Practicum, a support plan is required</a:t>
            </a:r>
          </a:p>
          <a:p>
            <a:r>
              <a:rPr lang="en-NZ" b="1" dirty="0" smtClean="0"/>
              <a:t>Local courses are prioritised to minimise</a:t>
            </a:r>
            <a:r>
              <a:rPr lang="en-NZ" b="1" baseline="0" dirty="0" smtClean="0"/>
              <a:t> travel costs</a:t>
            </a:r>
            <a:endParaRPr lang="en-NZ" b="1" dirty="0" smtClean="0"/>
          </a:p>
          <a:p>
            <a:endParaRPr lang="en-NZ" dirty="0"/>
          </a:p>
        </p:txBody>
      </p:sp>
      <p:sp>
        <p:nvSpPr>
          <p:cNvPr id="4" name="Slide Number Placeholder 3"/>
          <p:cNvSpPr>
            <a:spLocks noGrp="1"/>
          </p:cNvSpPr>
          <p:nvPr>
            <p:ph type="sldNum" sz="quarter" idx="10"/>
          </p:nvPr>
        </p:nvSpPr>
        <p:spPr/>
        <p:txBody>
          <a:bodyPr/>
          <a:lstStyle/>
          <a:p>
            <a:fld id="{D0C91046-FBC9-48E1-9EA8-1319D1C92B07}" type="slidenum">
              <a:rPr lang="en-NZ" smtClean="0"/>
              <a:t>8</a:t>
            </a:fld>
            <a:endParaRPr lang="en-NZ"/>
          </a:p>
        </p:txBody>
      </p:sp>
    </p:spTree>
    <p:extLst>
      <p:ext uri="{BB962C8B-B14F-4D97-AF65-F5344CB8AC3E}">
        <p14:creationId xmlns:p14="http://schemas.microsoft.com/office/powerpoint/2010/main" val="2261851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Please</a:t>
            </a:r>
            <a:r>
              <a:rPr lang="en-NZ" baseline="0" dirty="0" smtClean="0"/>
              <a:t> complete your professional development and career plan with your manager if you have not done so already </a:t>
            </a:r>
            <a:r>
              <a:rPr lang="en-NZ" b="1" baseline="0" dirty="0" smtClean="0"/>
              <a:t>and ensure this is signed and dated</a:t>
            </a:r>
            <a:r>
              <a:rPr lang="en-NZ" baseline="0" dirty="0" smtClean="0"/>
              <a:t>. </a:t>
            </a:r>
            <a:endParaRPr lang="en-NZ" dirty="0"/>
          </a:p>
        </p:txBody>
      </p:sp>
      <p:sp>
        <p:nvSpPr>
          <p:cNvPr id="4" name="Slide Number Placeholder 3"/>
          <p:cNvSpPr>
            <a:spLocks noGrp="1"/>
          </p:cNvSpPr>
          <p:nvPr>
            <p:ph type="sldNum" sz="quarter" idx="10"/>
          </p:nvPr>
        </p:nvSpPr>
        <p:spPr/>
        <p:txBody>
          <a:bodyPr/>
          <a:lstStyle/>
          <a:p>
            <a:fld id="{D0C91046-FBC9-48E1-9EA8-1319D1C92B07}" type="slidenum">
              <a:rPr lang="en-NZ" smtClean="0"/>
              <a:t>10</a:t>
            </a:fld>
            <a:endParaRPr lang="en-NZ"/>
          </a:p>
        </p:txBody>
      </p:sp>
    </p:spTree>
    <p:extLst>
      <p:ext uri="{BB962C8B-B14F-4D97-AF65-F5344CB8AC3E}">
        <p14:creationId xmlns:p14="http://schemas.microsoft.com/office/powerpoint/2010/main" val="16966647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D0C91046-FBC9-48E1-9EA8-1319D1C92B07}" type="slidenum">
              <a:rPr lang="en-NZ" smtClean="0"/>
              <a:t>11</a:t>
            </a:fld>
            <a:endParaRPr lang="en-NZ"/>
          </a:p>
        </p:txBody>
      </p:sp>
    </p:spTree>
    <p:extLst>
      <p:ext uri="{BB962C8B-B14F-4D97-AF65-F5344CB8AC3E}">
        <p14:creationId xmlns:p14="http://schemas.microsoft.com/office/powerpoint/2010/main" val="2327150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All</a:t>
            </a:r>
            <a:r>
              <a:rPr lang="en-NZ" baseline="0" dirty="0" smtClean="0"/>
              <a:t> the best for your studies in 2025.</a:t>
            </a:r>
            <a:endParaRPr lang="en-NZ" dirty="0"/>
          </a:p>
        </p:txBody>
      </p:sp>
      <p:sp>
        <p:nvSpPr>
          <p:cNvPr id="4" name="Slide Number Placeholder 3"/>
          <p:cNvSpPr>
            <a:spLocks noGrp="1"/>
          </p:cNvSpPr>
          <p:nvPr>
            <p:ph type="sldNum" sz="quarter" idx="10"/>
          </p:nvPr>
        </p:nvSpPr>
        <p:spPr/>
        <p:txBody>
          <a:bodyPr/>
          <a:lstStyle/>
          <a:p>
            <a:fld id="{D0C91046-FBC9-48E1-9EA8-1319D1C92B07}" type="slidenum">
              <a:rPr lang="en-NZ" smtClean="0"/>
              <a:t>12</a:t>
            </a:fld>
            <a:endParaRPr lang="en-NZ"/>
          </a:p>
        </p:txBody>
      </p:sp>
    </p:spTree>
    <p:extLst>
      <p:ext uri="{BB962C8B-B14F-4D97-AF65-F5344CB8AC3E}">
        <p14:creationId xmlns:p14="http://schemas.microsoft.com/office/powerpoint/2010/main" val="7022060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5ACF1A5-68A6-56D6-72EC-0E296DDFD84A}"/>
              </a:ext>
            </a:extLst>
          </p:cNvPr>
          <p:cNvSpPr>
            <a:spLocks noGrp="1"/>
          </p:cNvSpPr>
          <p:nvPr>
            <p:ph type="ctrTitle"/>
          </p:nvPr>
        </p:nvSpPr>
        <p:spPr>
          <a:xfrm>
            <a:off x="682337" y="1214438"/>
            <a:ext cx="9144000" cy="2387600"/>
          </a:xfrm>
        </p:spPr>
        <p:txBody>
          <a:bodyPr anchor="b">
            <a:normAutofit/>
          </a:bodyPr>
          <a:lstStyle>
            <a:lvl1pPr algn="l">
              <a:defRPr sz="6600" b="1">
                <a:solidFill>
                  <a:schemeClr val="bg1"/>
                </a:solidFill>
                <a:latin typeface="Poppins" panose="00000500000000000000" pitchFamily="2" charset="0"/>
                <a:cs typeface="Poppins" panose="00000500000000000000" pitchFamily="2" charset="0"/>
              </a:defRPr>
            </a:lvl1pPr>
          </a:lstStyle>
          <a:p>
            <a:r>
              <a:rPr lang="en-US" smtClean="0"/>
              <a:t>Click to edit Master title style</a:t>
            </a:r>
            <a:endParaRPr lang="en-NZ" dirty="0"/>
          </a:p>
        </p:txBody>
      </p:sp>
      <p:sp>
        <p:nvSpPr>
          <p:cNvPr id="12" name="Subtitle 2">
            <a:extLst>
              <a:ext uri="{FF2B5EF4-FFF2-40B4-BE49-F238E27FC236}">
                <a16:creationId xmlns:a16="http://schemas.microsoft.com/office/drawing/2014/main" id="{54E53927-7B60-6FA6-8294-6C2871383828}"/>
              </a:ext>
            </a:extLst>
          </p:cNvPr>
          <p:cNvSpPr>
            <a:spLocks noGrp="1"/>
          </p:cNvSpPr>
          <p:nvPr>
            <p:ph type="subTitle" idx="1"/>
          </p:nvPr>
        </p:nvSpPr>
        <p:spPr>
          <a:xfrm>
            <a:off x="682335" y="3602038"/>
            <a:ext cx="8312727" cy="523153"/>
          </a:xfrm>
        </p:spPr>
        <p:txBody>
          <a:bodyPr>
            <a:normAutofit/>
          </a:bodyPr>
          <a:lstStyle>
            <a:lvl1pPr marL="0" indent="0" algn="l">
              <a:buNone/>
              <a:defRPr sz="3200">
                <a:solidFill>
                  <a:srgbClr val="30A1AC"/>
                </a:solidFill>
                <a:latin typeface="Poppins" panose="00000500000000000000" pitchFamily="2" charset="0"/>
                <a:cs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NZ" dirty="0"/>
          </a:p>
        </p:txBody>
      </p:sp>
    </p:spTree>
    <p:extLst>
      <p:ext uri="{BB962C8B-B14F-4D97-AF65-F5344CB8AC3E}">
        <p14:creationId xmlns:p14="http://schemas.microsoft.com/office/powerpoint/2010/main" val="3898178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p:bg>
      <p:bgPr>
        <a:blipFill dpi="0" rotWithShape="1">
          <a:blip r:embed="rId2">
            <a:lum/>
          </a:blip>
          <a:srcRect/>
          <a:tile tx="-812800" ty="-19050" sx="100000" sy="91000" flip="none" algn="tl"/>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A0F0611-DB53-904F-D931-A58F9587EEE4}"/>
              </a:ext>
            </a:extLst>
          </p:cNvPr>
          <p:cNvSpPr>
            <a:spLocks noGrp="1"/>
          </p:cNvSpPr>
          <p:nvPr>
            <p:ph type="title"/>
          </p:nvPr>
        </p:nvSpPr>
        <p:spPr>
          <a:xfrm>
            <a:off x="838200" y="645682"/>
            <a:ext cx="10515600" cy="788266"/>
          </a:xfrm>
          <a:prstGeom prst="rect">
            <a:avLst/>
          </a:prstGeom>
        </p:spPr>
        <p:txBody>
          <a:bodyPr/>
          <a:lstStyle/>
          <a:p>
            <a:r>
              <a:rPr lang="en-US" b="1" smtClean="0">
                <a:solidFill>
                  <a:srgbClr val="30A1AC"/>
                </a:solidFill>
                <a:latin typeface="Poppins" panose="00000500000000000000" pitchFamily="2" charset="0"/>
              </a:rPr>
              <a:t>Click to edit Master title style</a:t>
            </a:r>
            <a:endParaRPr lang="en-NZ" b="1" dirty="0">
              <a:solidFill>
                <a:srgbClr val="30A1AC"/>
              </a:solidFill>
              <a:latin typeface="Poppins" panose="00000500000000000000" pitchFamily="2" charset="0"/>
              <a:cs typeface="Poppins" panose="00000500000000000000" pitchFamily="2" charset="0"/>
            </a:endParaRPr>
          </a:p>
        </p:txBody>
      </p:sp>
      <p:sp>
        <p:nvSpPr>
          <p:cNvPr id="8" name="Content Placeholder 2">
            <a:extLst>
              <a:ext uri="{FF2B5EF4-FFF2-40B4-BE49-F238E27FC236}">
                <a16:creationId xmlns:a16="http://schemas.microsoft.com/office/drawing/2014/main" id="{9B3C24CB-E57D-B130-AF87-D802D543C1CD}"/>
              </a:ext>
            </a:extLst>
          </p:cNvPr>
          <p:cNvSpPr>
            <a:spLocks noGrp="1"/>
          </p:cNvSpPr>
          <p:nvPr>
            <p:ph idx="4294967295"/>
          </p:nvPr>
        </p:nvSpPr>
        <p:spPr>
          <a:xfrm>
            <a:off x="838200" y="1517073"/>
            <a:ext cx="10515600" cy="4659890"/>
          </a:xfrm>
          <a:prstGeom prst="rect">
            <a:avLst/>
          </a:prstGeom>
        </p:spPr>
        <p:txBody>
          <a:bodyPr>
            <a:normAutofit/>
          </a:bodyPr>
          <a:lstStyle>
            <a:lvl1pPr>
              <a:defRPr>
                <a:solidFill>
                  <a:schemeClr val="tx2"/>
                </a:solidFill>
              </a:defRPr>
            </a:lvl1pPr>
          </a:lstStyle>
          <a:p>
            <a:pPr lvl="0"/>
            <a:r>
              <a:rPr lang="en-US" sz="1800" smtClean="0"/>
              <a:t>Edit Master text styles</a:t>
            </a:r>
          </a:p>
        </p:txBody>
      </p:sp>
    </p:spTree>
    <p:extLst>
      <p:ext uri="{BB962C8B-B14F-4D97-AF65-F5344CB8AC3E}">
        <p14:creationId xmlns:p14="http://schemas.microsoft.com/office/powerpoint/2010/main" val="2735695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mage and text ">
    <p:bg>
      <p:bgPr>
        <a:blipFill dpi="0" rotWithShape="1">
          <a:blip r:embed="rId2">
            <a:lum/>
          </a:blip>
          <a:srcRect/>
          <a:tile tx="-812800" ty="-19050" sx="100000" sy="91000" flip="none" algn="tl"/>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7CC2FF5-F19D-B074-A9C0-901190C41ED3}"/>
              </a:ext>
            </a:extLst>
          </p:cNvPr>
          <p:cNvSpPr>
            <a:spLocks noGrp="1"/>
          </p:cNvSpPr>
          <p:nvPr>
            <p:ph type="title"/>
          </p:nvPr>
        </p:nvSpPr>
        <p:spPr>
          <a:xfrm>
            <a:off x="6096000" y="676855"/>
            <a:ext cx="5257800" cy="788266"/>
          </a:xfrm>
          <a:prstGeom prst="rect">
            <a:avLst/>
          </a:prstGeom>
        </p:spPr>
        <p:txBody>
          <a:bodyPr/>
          <a:lstStyle/>
          <a:p>
            <a:r>
              <a:rPr lang="en-US" b="1" smtClean="0">
                <a:solidFill>
                  <a:srgbClr val="30A1AC"/>
                </a:solidFill>
                <a:latin typeface="Poppins" panose="00000500000000000000" pitchFamily="2" charset="0"/>
              </a:rPr>
              <a:t>Click to edit Master title style</a:t>
            </a:r>
            <a:endParaRPr lang="en-NZ" b="1" dirty="0">
              <a:solidFill>
                <a:srgbClr val="30A1AC"/>
              </a:solidFill>
              <a:latin typeface="Poppins" panose="00000500000000000000" pitchFamily="2" charset="0"/>
              <a:cs typeface="Poppins" panose="00000500000000000000" pitchFamily="2" charset="0"/>
            </a:endParaRPr>
          </a:p>
        </p:txBody>
      </p:sp>
      <p:sp>
        <p:nvSpPr>
          <p:cNvPr id="4" name="Content Placeholder 2">
            <a:extLst>
              <a:ext uri="{FF2B5EF4-FFF2-40B4-BE49-F238E27FC236}">
                <a16:creationId xmlns:a16="http://schemas.microsoft.com/office/drawing/2014/main" id="{2E69E836-732A-E2E5-D0E9-F68BB912614B}"/>
              </a:ext>
            </a:extLst>
          </p:cNvPr>
          <p:cNvSpPr>
            <a:spLocks noGrp="1"/>
          </p:cNvSpPr>
          <p:nvPr>
            <p:ph idx="4294967295"/>
          </p:nvPr>
        </p:nvSpPr>
        <p:spPr>
          <a:xfrm>
            <a:off x="6096000" y="1517073"/>
            <a:ext cx="5257800" cy="4659890"/>
          </a:xfrm>
          <a:prstGeom prst="rect">
            <a:avLst/>
          </a:prstGeom>
        </p:spPr>
        <p:txBody>
          <a:bodyPr>
            <a:normAutofit/>
          </a:bodyPr>
          <a:lstStyle>
            <a:lvl1pPr>
              <a:defRPr>
                <a:solidFill>
                  <a:schemeClr val="tx2"/>
                </a:solidFill>
              </a:defRPr>
            </a:lvl1pPr>
          </a:lstStyle>
          <a:p>
            <a:pPr lvl="0"/>
            <a:r>
              <a:rPr lang="en-US" sz="1800" smtClean="0"/>
              <a:t>Edit Master text styles</a:t>
            </a:r>
          </a:p>
        </p:txBody>
      </p:sp>
      <p:sp>
        <p:nvSpPr>
          <p:cNvPr id="5" name="Content Placeholder 2">
            <a:extLst>
              <a:ext uri="{FF2B5EF4-FFF2-40B4-BE49-F238E27FC236}">
                <a16:creationId xmlns:a16="http://schemas.microsoft.com/office/drawing/2014/main" id="{3F34F780-F4BF-FC4A-5A93-C0F23020E871}"/>
              </a:ext>
            </a:extLst>
          </p:cNvPr>
          <p:cNvSpPr>
            <a:spLocks noGrp="1"/>
          </p:cNvSpPr>
          <p:nvPr>
            <p:ph idx="4294967295"/>
          </p:nvPr>
        </p:nvSpPr>
        <p:spPr>
          <a:xfrm>
            <a:off x="529936" y="676855"/>
            <a:ext cx="5257800" cy="5500108"/>
          </a:xfrm>
          <a:prstGeom prst="rect">
            <a:avLst/>
          </a:prstGeom>
        </p:spPr>
        <p:txBody>
          <a:bodyPr>
            <a:normAutofit/>
          </a:bodyPr>
          <a:lstStyle>
            <a:lvl1pPr marL="0" indent="0">
              <a:buNone/>
              <a:defRPr>
                <a:blipFill>
                  <a:blip/>
                  <a:tile tx="-266700" ty="-1543050" sx="50000" sy="50000" flip="none" algn="tl"/>
                </a:blipFill>
              </a:defRPr>
            </a:lvl1pPr>
          </a:lstStyle>
          <a:p>
            <a:pPr lvl="0"/>
            <a:r>
              <a:rPr lang="en-US" sz="1800" smtClean="0"/>
              <a:t>Edit Master text styles</a:t>
            </a:r>
          </a:p>
        </p:txBody>
      </p:sp>
    </p:spTree>
    <p:extLst>
      <p:ext uri="{BB962C8B-B14F-4D97-AF65-F5344CB8AC3E}">
        <p14:creationId xmlns:p14="http://schemas.microsoft.com/office/powerpoint/2010/main" val="387341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ote/divide ">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CA3CF-DEC3-FC15-95F5-B02DD5A524DD}"/>
              </a:ext>
            </a:extLst>
          </p:cNvPr>
          <p:cNvSpPr>
            <a:spLocks noGrp="1"/>
          </p:cNvSpPr>
          <p:nvPr>
            <p:ph type="title" hasCustomPrompt="1"/>
          </p:nvPr>
        </p:nvSpPr>
        <p:spPr>
          <a:xfrm>
            <a:off x="5704491" y="592283"/>
            <a:ext cx="6007760" cy="973714"/>
          </a:xfrm>
        </p:spPr>
        <p:txBody>
          <a:bodyPr/>
          <a:lstStyle>
            <a:lvl1pPr>
              <a:defRPr b="0">
                <a:latin typeface="+mj-lt"/>
                <a:cs typeface="Poppins" panose="00000500000000000000" pitchFamily="2" charset="0"/>
              </a:defRPr>
            </a:lvl1pPr>
          </a:lstStyle>
          <a:p>
            <a:r>
              <a:rPr lang="en-US" dirty="0"/>
              <a:t>Click to add title</a:t>
            </a:r>
            <a:endParaRPr lang="en-NZ" dirty="0"/>
          </a:p>
        </p:txBody>
      </p:sp>
      <p:sp>
        <p:nvSpPr>
          <p:cNvPr id="3" name="Text Placeholder 2">
            <a:extLst>
              <a:ext uri="{FF2B5EF4-FFF2-40B4-BE49-F238E27FC236}">
                <a16:creationId xmlns:a16="http://schemas.microsoft.com/office/drawing/2014/main" id="{8D854D0A-8462-087C-4B82-5B1F10228037}"/>
              </a:ext>
            </a:extLst>
          </p:cNvPr>
          <p:cNvSpPr>
            <a:spLocks noGrp="1"/>
          </p:cNvSpPr>
          <p:nvPr>
            <p:ph type="body" idx="1"/>
          </p:nvPr>
        </p:nvSpPr>
        <p:spPr>
          <a:xfrm>
            <a:off x="631918" y="498763"/>
            <a:ext cx="4613564" cy="5860473"/>
          </a:xfrm>
        </p:spPr>
        <p:txBody>
          <a:bodyPr anchor="ctr">
            <a:normAutofit/>
          </a:bodyPr>
          <a:lstStyle>
            <a:lvl1pPr marL="0" indent="0" algn="ctr">
              <a:buNone/>
              <a:defRPr sz="4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Content Placeholder 2">
            <a:extLst>
              <a:ext uri="{FF2B5EF4-FFF2-40B4-BE49-F238E27FC236}">
                <a16:creationId xmlns:a16="http://schemas.microsoft.com/office/drawing/2014/main" id="{AD640BC3-74B3-5DC5-F85B-C19A785D6550}"/>
              </a:ext>
            </a:extLst>
          </p:cNvPr>
          <p:cNvSpPr>
            <a:spLocks noGrp="1"/>
          </p:cNvSpPr>
          <p:nvPr>
            <p:ph idx="4294967295"/>
          </p:nvPr>
        </p:nvSpPr>
        <p:spPr>
          <a:xfrm>
            <a:off x="5704609" y="1517073"/>
            <a:ext cx="6005946" cy="4659890"/>
          </a:xfrm>
          <a:prstGeom prst="rect">
            <a:avLst/>
          </a:prstGeom>
        </p:spPr>
        <p:txBody>
          <a:bodyPr>
            <a:normAutofit/>
          </a:bodyPr>
          <a:lstStyle>
            <a:lvl1pPr>
              <a:defRPr>
                <a:solidFill>
                  <a:schemeClr val="tx2"/>
                </a:solidFill>
              </a:defRPr>
            </a:lvl1pPr>
          </a:lstStyle>
          <a:p>
            <a:pPr lvl="0"/>
            <a:r>
              <a:rPr lang="en-US" sz="1800" smtClean="0"/>
              <a:t>Edit Master text styles</a:t>
            </a:r>
          </a:p>
        </p:txBody>
      </p:sp>
    </p:spTree>
    <p:extLst>
      <p:ext uri="{BB962C8B-B14F-4D97-AF65-F5344CB8AC3E}">
        <p14:creationId xmlns:p14="http://schemas.microsoft.com/office/powerpoint/2010/main" val="1251616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 stats/info ">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4C2380-CC50-9C7E-EA21-C25F3FA0DAEB}"/>
              </a:ext>
            </a:extLst>
          </p:cNvPr>
          <p:cNvSpPr>
            <a:spLocks noGrp="1"/>
          </p:cNvSpPr>
          <p:nvPr>
            <p:ph idx="10"/>
          </p:nvPr>
        </p:nvSpPr>
        <p:spPr>
          <a:xfrm>
            <a:off x="4404014" y="3429000"/>
            <a:ext cx="3356264" cy="1974273"/>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dirty="0"/>
          </a:p>
        </p:txBody>
      </p:sp>
      <p:sp>
        <p:nvSpPr>
          <p:cNvPr id="4" name="Content Placeholder 2">
            <a:extLst>
              <a:ext uri="{FF2B5EF4-FFF2-40B4-BE49-F238E27FC236}">
                <a16:creationId xmlns:a16="http://schemas.microsoft.com/office/drawing/2014/main" id="{2AB69F3C-C582-AF27-435C-2C347E486435}"/>
              </a:ext>
            </a:extLst>
          </p:cNvPr>
          <p:cNvSpPr>
            <a:spLocks noGrp="1"/>
          </p:cNvSpPr>
          <p:nvPr>
            <p:ph idx="11"/>
          </p:nvPr>
        </p:nvSpPr>
        <p:spPr>
          <a:xfrm>
            <a:off x="8201891" y="3428999"/>
            <a:ext cx="3335482" cy="1974273"/>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dirty="0"/>
          </a:p>
        </p:txBody>
      </p:sp>
      <p:sp>
        <p:nvSpPr>
          <p:cNvPr id="7" name="Content Placeholder 2">
            <a:extLst>
              <a:ext uri="{FF2B5EF4-FFF2-40B4-BE49-F238E27FC236}">
                <a16:creationId xmlns:a16="http://schemas.microsoft.com/office/drawing/2014/main" id="{F5808A06-1B28-ABC8-7E82-26B0514BCA60}"/>
              </a:ext>
            </a:extLst>
          </p:cNvPr>
          <p:cNvSpPr>
            <a:spLocks noGrp="1"/>
          </p:cNvSpPr>
          <p:nvPr>
            <p:ph idx="12"/>
          </p:nvPr>
        </p:nvSpPr>
        <p:spPr>
          <a:xfrm>
            <a:off x="654627" y="3428998"/>
            <a:ext cx="3356264" cy="1974273"/>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dirty="0"/>
          </a:p>
        </p:txBody>
      </p:sp>
    </p:spTree>
    <p:extLst>
      <p:ext uri="{BB962C8B-B14F-4D97-AF65-F5344CB8AC3E}">
        <p14:creationId xmlns:p14="http://schemas.microsoft.com/office/powerpoint/2010/main" val="375231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A2381-508D-E172-76D9-74EC4A9A09FF}"/>
              </a:ext>
            </a:extLst>
          </p:cNvPr>
          <p:cNvSpPr>
            <a:spLocks noGrp="1"/>
          </p:cNvSpPr>
          <p:nvPr>
            <p:ph type="title"/>
          </p:nvPr>
        </p:nvSpPr>
        <p:spPr>
          <a:xfrm>
            <a:off x="838200" y="1892589"/>
            <a:ext cx="10515600" cy="1325563"/>
          </a:xfrm>
        </p:spPr>
        <p:txBody>
          <a:bodyPr/>
          <a:lstStyle>
            <a:lvl1pPr>
              <a:defRPr b="1">
                <a:solidFill>
                  <a:schemeClr val="bg1"/>
                </a:solidFill>
                <a:latin typeface="Poppins" panose="00000500000000000000" pitchFamily="2" charset="0"/>
                <a:cs typeface="Poppins" panose="00000500000000000000" pitchFamily="2" charset="0"/>
              </a:defRPr>
            </a:lvl1pPr>
          </a:lstStyle>
          <a:p>
            <a:r>
              <a:rPr lang="en-US" smtClean="0"/>
              <a:t>Click to edit Master title style</a:t>
            </a:r>
            <a:endParaRPr lang="en-NZ" dirty="0"/>
          </a:p>
        </p:txBody>
      </p:sp>
    </p:spTree>
    <p:extLst>
      <p:ext uri="{BB962C8B-B14F-4D97-AF65-F5344CB8AC3E}">
        <p14:creationId xmlns:p14="http://schemas.microsoft.com/office/powerpoint/2010/main" val="4265448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and bullet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9AC637-2226-A54F-B2DE-5D02C43D87CA}"/>
              </a:ext>
            </a:extLst>
          </p:cNvPr>
          <p:cNvPicPr>
            <a:picLocks noChangeAspect="1"/>
          </p:cNvPicPr>
          <p:nvPr userDrawn="1"/>
        </p:nvPicPr>
        <p:blipFill>
          <a:blip r:embed="rId2"/>
          <a:stretch>
            <a:fillRect/>
          </a:stretch>
        </p:blipFill>
        <p:spPr>
          <a:xfrm>
            <a:off x="7979396" y="0"/>
            <a:ext cx="4212603" cy="5029200"/>
          </a:xfrm>
          <a:prstGeom prst="rect">
            <a:avLst/>
          </a:prstGeom>
        </p:spPr>
      </p:pic>
      <p:sp>
        <p:nvSpPr>
          <p:cNvPr id="11" name="Text Placeholder 10">
            <a:extLst>
              <a:ext uri="{FF2B5EF4-FFF2-40B4-BE49-F238E27FC236}">
                <a16:creationId xmlns:a16="http://schemas.microsoft.com/office/drawing/2014/main" id="{CA34AE92-42F8-9C49-AC1B-479290E3D9C7}"/>
              </a:ext>
            </a:extLst>
          </p:cNvPr>
          <p:cNvSpPr>
            <a:spLocks noGrp="1"/>
          </p:cNvSpPr>
          <p:nvPr>
            <p:ph type="body" sz="quarter" idx="14" hasCustomPrompt="1"/>
          </p:nvPr>
        </p:nvSpPr>
        <p:spPr>
          <a:xfrm>
            <a:off x="814137" y="782219"/>
            <a:ext cx="10335126" cy="753979"/>
          </a:xfrm>
        </p:spPr>
        <p:txBody>
          <a:bodyPr>
            <a:noAutofit/>
          </a:bodyPr>
          <a:lstStyle>
            <a:lvl1pPr marL="0" indent="0">
              <a:buNone/>
              <a:defRPr sz="5000" b="1">
                <a:solidFill>
                  <a:schemeClr val="tx2"/>
                </a:solidFill>
              </a:defRPr>
            </a:lvl1pPr>
          </a:lstStyle>
          <a:p>
            <a:pPr lvl="0"/>
            <a:r>
              <a:rPr lang="en-GB" dirty="0"/>
              <a:t>Heading</a:t>
            </a:r>
          </a:p>
        </p:txBody>
      </p:sp>
      <p:sp>
        <p:nvSpPr>
          <p:cNvPr id="13" name="Text Placeholder 12">
            <a:extLst>
              <a:ext uri="{FF2B5EF4-FFF2-40B4-BE49-F238E27FC236}">
                <a16:creationId xmlns:a16="http://schemas.microsoft.com/office/drawing/2014/main" id="{4197B82A-BCB6-4E49-BD01-8BDF288185F0}"/>
              </a:ext>
            </a:extLst>
          </p:cNvPr>
          <p:cNvSpPr>
            <a:spLocks noGrp="1"/>
          </p:cNvSpPr>
          <p:nvPr>
            <p:ph type="body" sz="quarter" idx="15"/>
          </p:nvPr>
        </p:nvSpPr>
        <p:spPr>
          <a:xfrm>
            <a:off x="814138" y="2125244"/>
            <a:ext cx="5017168" cy="3950537"/>
          </a:xfrm>
        </p:spPr>
        <p:txBody>
          <a:bodyPr/>
          <a:lstStyle>
            <a:lvl1pPr marL="0" indent="0">
              <a:buNone/>
              <a:defRPr sz="2600" b="1"/>
            </a:lvl1pPr>
            <a:lvl2pPr marL="457200" indent="0">
              <a:buNone/>
              <a:defRPr>
                <a:solidFill>
                  <a:schemeClr val="bg2"/>
                </a:solidFill>
              </a:defRPr>
            </a:lvl2pPr>
          </a:lstStyle>
          <a:p>
            <a:pPr lvl="0"/>
            <a:r>
              <a:rPr lang="en-US" smtClean="0"/>
              <a:t>Edit Master text styles</a:t>
            </a:r>
          </a:p>
        </p:txBody>
      </p:sp>
      <p:sp>
        <p:nvSpPr>
          <p:cNvPr id="15" name="Text Placeholder 14">
            <a:extLst>
              <a:ext uri="{FF2B5EF4-FFF2-40B4-BE49-F238E27FC236}">
                <a16:creationId xmlns:a16="http://schemas.microsoft.com/office/drawing/2014/main" id="{E52DF885-1649-5A48-85F5-F398B30576DB}"/>
              </a:ext>
            </a:extLst>
          </p:cNvPr>
          <p:cNvSpPr>
            <a:spLocks noGrp="1"/>
          </p:cNvSpPr>
          <p:nvPr>
            <p:ph type="body" sz="quarter" idx="16"/>
          </p:nvPr>
        </p:nvSpPr>
        <p:spPr>
          <a:xfrm>
            <a:off x="6132095" y="2125243"/>
            <a:ext cx="5017168" cy="3950537"/>
          </a:xfrm>
        </p:spPr>
        <p:txBody>
          <a:bodyPr>
            <a:normAutofit/>
          </a:bodyPr>
          <a:lstStyle>
            <a:lvl1pPr>
              <a:defRPr sz="2400">
                <a:solidFill>
                  <a:schemeClr val="tx2"/>
                </a:solidFill>
              </a:defRPr>
            </a:lvl1pPr>
          </a:lstStyle>
          <a:p>
            <a:pPr lvl="0"/>
            <a:r>
              <a:rPr lang="en-US" smtClean="0"/>
              <a:t>Edit Master text styles</a:t>
            </a:r>
          </a:p>
        </p:txBody>
      </p:sp>
    </p:spTree>
    <p:extLst>
      <p:ext uri="{BB962C8B-B14F-4D97-AF65-F5344CB8AC3E}">
        <p14:creationId xmlns:p14="http://schemas.microsoft.com/office/powerpoint/2010/main" val="622825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E33334-FCB4-63FE-9B9C-781F6B04C7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NZ" dirty="0"/>
          </a:p>
        </p:txBody>
      </p:sp>
      <p:sp>
        <p:nvSpPr>
          <p:cNvPr id="3" name="Text Placeholder 2">
            <a:extLst>
              <a:ext uri="{FF2B5EF4-FFF2-40B4-BE49-F238E27FC236}">
                <a16:creationId xmlns:a16="http://schemas.microsoft.com/office/drawing/2014/main" id="{DD2B4B4B-9E8E-2582-B1E1-FBBBA72408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dirty="0"/>
          </a:p>
        </p:txBody>
      </p:sp>
      <p:sp>
        <p:nvSpPr>
          <p:cNvPr id="4" name="Date Placeholder 3">
            <a:extLst>
              <a:ext uri="{FF2B5EF4-FFF2-40B4-BE49-F238E27FC236}">
                <a16:creationId xmlns:a16="http://schemas.microsoft.com/office/drawing/2014/main" id="{D8B55F44-B5E4-9198-B0A8-97CD98959A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004890-B39C-47ED-BAF3-76E538E3F4C7}" type="datetimeFigureOut">
              <a:rPr lang="en-NZ" smtClean="0"/>
              <a:t>3/07/2024</a:t>
            </a:fld>
            <a:endParaRPr lang="en-NZ"/>
          </a:p>
        </p:txBody>
      </p:sp>
      <p:sp>
        <p:nvSpPr>
          <p:cNvPr id="5" name="Footer Placeholder 4">
            <a:extLst>
              <a:ext uri="{FF2B5EF4-FFF2-40B4-BE49-F238E27FC236}">
                <a16:creationId xmlns:a16="http://schemas.microsoft.com/office/drawing/2014/main" id="{4516910D-45B9-8602-8007-0464FAE365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dirty="0"/>
          </a:p>
        </p:txBody>
      </p:sp>
      <p:sp>
        <p:nvSpPr>
          <p:cNvPr id="6" name="Slide Number Placeholder 5">
            <a:extLst>
              <a:ext uri="{FF2B5EF4-FFF2-40B4-BE49-F238E27FC236}">
                <a16:creationId xmlns:a16="http://schemas.microsoft.com/office/drawing/2014/main" id="{A31CEF50-D720-DC21-FD6A-3EDB5853B6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CD0107-ED7C-4488-9FCF-9FF8D579D626}" type="slidenum">
              <a:rPr lang="en-NZ" smtClean="0"/>
              <a:t>‹#›</a:t>
            </a:fld>
            <a:endParaRPr lang="en-NZ"/>
          </a:p>
        </p:txBody>
      </p:sp>
    </p:spTree>
    <p:extLst>
      <p:ext uri="{BB962C8B-B14F-4D97-AF65-F5344CB8AC3E}">
        <p14:creationId xmlns:p14="http://schemas.microsoft.com/office/powerpoint/2010/main" val="259199620"/>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93" r:id="rId3"/>
    <p:sldLayoutId id="2147483691" r:id="rId4"/>
    <p:sldLayoutId id="2147483677" r:id="rId5"/>
    <p:sldLayoutId id="2147483692" r:id="rId6"/>
    <p:sldLayoutId id="2147483714"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6.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6.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6.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6.png"/><Relationship Id="rId4"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dirty="0"/>
              <a:t>Professional Development Career Conversations for </a:t>
            </a:r>
            <a:r>
              <a:rPr lang="en-US" sz="4800" dirty="0" smtClean="0"/>
              <a:t>2025</a:t>
            </a:r>
            <a:endParaRPr lang="en-NZ" sz="4800" dirty="0"/>
          </a:p>
        </p:txBody>
      </p:sp>
      <p:sp>
        <p:nvSpPr>
          <p:cNvPr id="3" name="Subtitle 2"/>
          <p:cNvSpPr>
            <a:spLocks noGrp="1"/>
          </p:cNvSpPr>
          <p:nvPr>
            <p:ph type="subTitle" idx="1"/>
          </p:nvPr>
        </p:nvSpPr>
        <p:spPr>
          <a:xfrm>
            <a:off x="834734" y="4684880"/>
            <a:ext cx="8312727" cy="523153"/>
          </a:xfrm>
        </p:spPr>
        <p:txBody>
          <a:bodyPr>
            <a:normAutofit lnSpcReduction="10000"/>
          </a:bodyPr>
          <a:lstStyle/>
          <a:p>
            <a:endParaRPr lang="en-US" b="1" dirty="0" smtClean="0"/>
          </a:p>
          <a:p>
            <a:endParaRPr lang="en-US" b="1" dirty="0"/>
          </a:p>
          <a:p>
            <a:endParaRPr lang="en-US" b="1" dirty="0"/>
          </a:p>
          <a:p>
            <a:endParaRPr lang="en-NZ" dirty="0"/>
          </a:p>
        </p:txBody>
      </p:sp>
      <p:sp>
        <p:nvSpPr>
          <p:cNvPr id="5" name="Subtitle 2"/>
          <p:cNvSpPr txBox="1">
            <a:spLocks/>
          </p:cNvSpPr>
          <p:nvPr/>
        </p:nvSpPr>
        <p:spPr>
          <a:xfrm>
            <a:off x="834735" y="3754438"/>
            <a:ext cx="8312727" cy="2068846"/>
          </a:xfrm>
          <a:prstGeom prst="rect">
            <a:avLst/>
          </a:prstGeom>
        </p:spPr>
        <p:txBody>
          <a:bodyPr vert="horz" lIns="91440" tIns="45720" rIns="91440" bIns="45720" rtlCol="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rgbClr val="30A1AC"/>
                </a:solidFill>
                <a:latin typeface="Poppins" panose="00000500000000000000" pitchFamily="2" charset="0"/>
                <a:ea typeface="+mn-ea"/>
                <a:cs typeface="Poppins" panose="00000500000000000000"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b="1" dirty="0">
                <a:solidFill>
                  <a:schemeClr val="bg1"/>
                </a:solidFill>
                <a:ea typeface="+mj-ea"/>
              </a:rPr>
              <a:t>Are you studying in </a:t>
            </a:r>
            <a:r>
              <a:rPr lang="en-US" sz="4800" b="1" dirty="0" smtClean="0">
                <a:solidFill>
                  <a:schemeClr val="bg1"/>
                </a:solidFill>
                <a:ea typeface="+mj-ea"/>
              </a:rPr>
              <a:t>2025?</a:t>
            </a:r>
            <a:r>
              <a:rPr lang="en-NZ" sz="4800" b="1" dirty="0" smtClean="0">
                <a:solidFill>
                  <a:schemeClr val="bg1"/>
                </a:solidFill>
                <a:ea typeface="+mj-ea"/>
              </a:rPr>
              <a:t> </a:t>
            </a:r>
          </a:p>
          <a:p>
            <a:endParaRPr lang="en-NZ" sz="4800" b="1" dirty="0">
              <a:solidFill>
                <a:schemeClr val="bg1"/>
              </a:solidFill>
              <a:ea typeface="+mj-ea"/>
            </a:endParaRPr>
          </a:p>
          <a:p>
            <a:r>
              <a:rPr lang="en-NZ" sz="2100" b="1" dirty="0" smtClean="0"/>
              <a:t>Anjana </a:t>
            </a:r>
            <a:r>
              <a:rPr lang="en-NZ" sz="2100" b="1" dirty="0"/>
              <a:t>Naidu</a:t>
            </a:r>
          </a:p>
          <a:p>
            <a:r>
              <a:rPr lang="en-NZ" sz="2100" b="1" dirty="0"/>
              <a:t>Nurse Director Workforce Development</a:t>
            </a:r>
          </a:p>
          <a:p>
            <a:r>
              <a:rPr lang="en-NZ" sz="2100" b="1" dirty="0"/>
              <a:t>Capital, Coast &amp; Hutt Valley District</a:t>
            </a:r>
            <a:endParaRPr lang="en-US" sz="2100" b="1" dirty="0" smtClean="0"/>
          </a:p>
          <a:p>
            <a:endParaRPr lang="en-US" b="1" dirty="0" smtClean="0"/>
          </a:p>
          <a:p>
            <a:endParaRPr lang="en-US" b="1" dirty="0" smtClean="0"/>
          </a:p>
          <a:p>
            <a:endParaRPr lang="en-NZ" dirty="0"/>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486999798"/>
      </p:ext>
    </p:extLst>
  </p:cSld>
  <p:clrMapOvr>
    <a:masterClrMapping/>
  </p:clrMapOvr>
  <mc:AlternateContent xmlns:mc="http://schemas.openxmlformats.org/markup-compatibility/2006">
    <mc:Choice xmlns:p14="http://schemas.microsoft.com/office/powerpoint/2010/main" Requires="p14">
      <p:transition spd="slow" p14:dur="2000" advTm="67758"/>
    </mc:Choice>
    <mc:Fallback>
      <p:transition spd="slow" advTm="677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NZ" sz="3600" dirty="0"/>
              <a:t>Government Policy Statement on Health 2024–2027</a:t>
            </a:r>
          </a:p>
        </p:txBody>
      </p:sp>
      <p:sp>
        <p:nvSpPr>
          <p:cNvPr id="3" name="Content Placeholder 2"/>
          <p:cNvSpPr>
            <a:spLocks noGrp="1"/>
          </p:cNvSpPr>
          <p:nvPr>
            <p:ph idx="4294967295"/>
          </p:nvPr>
        </p:nvSpPr>
        <p:spPr/>
        <p:txBody>
          <a:bodyPr>
            <a:normAutofit fontScale="92500"/>
          </a:bodyPr>
          <a:lstStyle/>
          <a:p>
            <a:r>
              <a:rPr lang="en-NZ" sz="2400" b="1" dirty="0"/>
              <a:t>Access</a:t>
            </a:r>
            <a:r>
              <a:rPr lang="en-NZ" sz="2400" dirty="0"/>
              <a:t> – ensuring all New Zealanders have equitable access to the health care services they need, no matter where they live.</a:t>
            </a:r>
          </a:p>
          <a:p>
            <a:r>
              <a:rPr lang="en-NZ" sz="2400" b="1" dirty="0"/>
              <a:t>Timeliness</a:t>
            </a:r>
            <a:r>
              <a:rPr lang="en-NZ" sz="2400" dirty="0"/>
              <a:t> – making sure all New Zealanders can access these services in a prompt and efficient way.</a:t>
            </a:r>
          </a:p>
          <a:p>
            <a:r>
              <a:rPr lang="en-NZ" sz="2400" b="1" dirty="0"/>
              <a:t>Quality</a:t>
            </a:r>
            <a:r>
              <a:rPr lang="en-NZ" sz="2400" dirty="0"/>
              <a:t> – ensuring New Zealand’s health care and services are safe, easy to navigate, understandable and welcoming to users, and are continuously improving.</a:t>
            </a:r>
          </a:p>
          <a:p>
            <a:r>
              <a:rPr lang="en-NZ" sz="2400" b="1" dirty="0"/>
              <a:t>Workforce</a:t>
            </a:r>
            <a:r>
              <a:rPr lang="en-NZ" sz="2400" dirty="0"/>
              <a:t> – having a skilled and culturally capable workforce who are accessible, responsive, and supported to deliver safe and effective health care. </a:t>
            </a:r>
          </a:p>
          <a:p>
            <a:r>
              <a:rPr lang="en-NZ" sz="2400" b="1" dirty="0"/>
              <a:t>Infrastructure</a:t>
            </a:r>
            <a:r>
              <a:rPr lang="en-NZ" sz="2400" dirty="0"/>
              <a:t> – ensuring that the health system is resilient and has the digital and physical infrastructure it needs to meet people’s needs now and the future. </a:t>
            </a: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347764263"/>
      </p:ext>
    </p:extLst>
  </p:cSld>
  <p:clrMapOvr>
    <a:masterClrMapping/>
  </p:clrMapOvr>
  <mc:AlternateContent xmlns:mc="http://schemas.openxmlformats.org/markup-compatibility/2006">
    <mc:Choice xmlns:p14="http://schemas.microsoft.com/office/powerpoint/2010/main" Requires="p14">
      <p:transition spd="slow" p14:dur="2000" advTm="79571"/>
    </mc:Choice>
    <mc:Fallback>
      <p:transition spd="slow" advTm="795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Health Targets </a:t>
            </a:r>
            <a:endParaRPr lang="en-NZ" dirty="0"/>
          </a:p>
        </p:txBody>
      </p:sp>
      <p:sp>
        <p:nvSpPr>
          <p:cNvPr id="3" name="Content Placeholder 2"/>
          <p:cNvSpPr>
            <a:spLocks noGrp="1"/>
          </p:cNvSpPr>
          <p:nvPr>
            <p:ph idx="4294967295"/>
          </p:nvPr>
        </p:nvSpPr>
        <p:spPr/>
        <p:txBody>
          <a:bodyPr/>
          <a:lstStyle/>
          <a:p>
            <a:r>
              <a:rPr lang="en-NZ" dirty="0" smtClean="0"/>
              <a:t>Faster cancer treatment</a:t>
            </a:r>
          </a:p>
          <a:p>
            <a:r>
              <a:rPr lang="en-NZ" dirty="0" smtClean="0"/>
              <a:t>Improved childhood immunisation</a:t>
            </a:r>
          </a:p>
          <a:p>
            <a:r>
              <a:rPr lang="en-NZ" dirty="0" smtClean="0"/>
              <a:t>Shorter stays in emergency </a:t>
            </a:r>
            <a:r>
              <a:rPr lang="en-NZ" dirty="0"/>
              <a:t>departments </a:t>
            </a:r>
          </a:p>
          <a:p>
            <a:r>
              <a:rPr lang="en-NZ" dirty="0" smtClean="0"/>
              <a:t>Shorter wait </a:t>
            </a:r>
            <a:r>
              <a:rPr lang="en-NZ" dirty="0"/>
              <a:t>times for first specialist assessments and </a:t>
            </a:r>
            <a:endParaRPr lang="en-NZ" dirty="0" smtClean="0"/>
          </a:p>
          <a:p>
            <a:r>
              <a:rPr lang="en-NZ" dirty="0" smtClean="0"/>
              <a:t>Shorter wait times for elective </a:t>
            </a:r>
            <a:r>
              <a:rPr lang="en-NZ" dirty="0"/>
              <a:t>treatment.</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834770674"/>
      </p:ext>
    </p:extLst>
  </p:cSld>
  <p:clrMapOvr>
    <a:masterClrMapping/>
  </p:clrMapOvr>
  <mc:AlternateContent xmlns:mc="http://schemas.openxmlformats.org/markup-compatibility/2006">
    <mc:Choice xmlns:p14="http://schemas.microsoft.com/office/powerpoint/2010/main" Requires="p14">
      <p:transition spd="slow" p14:dur="2000" advTm="38059"/>
    </mc:Choice>
    <mc:Fallback>
      <p:transition spd="slow" advTm="380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Capital Coast and Hutt Valley</a:t>
            </a:r>
            <a:br>
              <a:rPr lang="en-US" sz="3600" dirty="0" smtClean="0"/>
            </a:br>
            <a:r>
              <a:rPr lang="en-US" sz="3600" dirty="0" smtClean="0"/>
              <a:t>Workforce </a:t>
            </a:r>
            <a:r>
              <a:rPr lang="en-US" sz="3600" dirty="0"/>
              <a:t>and Practice Development Unit</a:t>
            </a:r>
            <a:endParaRPr lang="en-NZ" sz="3600" dirty="0"/>
          </a:p>
        </p:txBody>
      </p:sp>
      <p:sp>
        <p:nvSpPr>
          <p:cNvPr id="3" name="Content Placeholder 2"/>
          <p:cNvSpPr>
            <a:spLocks noGrp="1"/>
          </p:cNvSpPr>
          <p:nvPr>
            <p:ph idx="4294967295"/>
          </p:nvPr>
        </p:nvSpPr>
        <p:spPr/>
        <p:txBody>
          <a:bodyPr>
            <a:normAutofit/>
          </a:bodyPr>
          <a:lstStyle/>
          <a:p>
            <a:r>
              <a:rPr lang="en-NZ" dirty="0">
                <a:solidFill>
                  <a:schemeClr val="tx2"/>
                </a:solidFill>
              </a:rPr>
              <a:t>The Workforce and Practice Development Unit supports the Chief Nursing Officer (CNO</a:t>
            </a:r>
            <a:r>
              <a:rPr lang="en-NZ" dirty="0" smtClean="0">
                <a:solidFill>
                  <a:schemeClr val="tx2"/>
                </a:solidFill>
              </a:rPr>
              <a:t>), </a:t>
            </a:r>
            <a:r>
              <a:rPr lang="en-NZ" dirty="0">
                <a:solidFill>
                  <a:schemeClr val="tx2"/>
                </a:solidFill>
              </a:rPr>
              <a:t>the Nurse Director, Director of Nursing and Director of Midwifery </a:t>
            </a:r>
            <a:r>
              <a:rPr lang="en-NZ" dirty="0" smtClean="0">
                <a:solidFill>
                  <a:schemeClr val="tx2"/>
                </a:solidFill>
              </a:rPr>
              <a:t>roles. The support enables </a:t>
            </a:r>
            <a:r>
              <a:rPr lang="en-NZ" dirty="0">
                <a:solidFill>
                  <a:schemeClr val="tx2"/>
                </a:solidFill>
              </a:rPr>
              <a:t>the alignment of the CNO's professional, operational and strategic leadership accountability with the nursing and midwifery programmes to reflect national, regional and local priorities.</a:t>
            </a:r>
          </a:p>
          <a:p>
            <a:r>
              <a:rPr lang="en-NZ" dirty="0">
                <a:solidFill>
                  <a:schemeClr val="tx2"/>
                </a:solidFill>
              </a:rPr>
              <a:t>Professional development is an important workforce focus across Hospital and Specialist Services, </a:t>
            </a:r>
            <a:r>
              <a:rPr lang="en-NZ" dirty="0" smtClean="0">
                <a:solidFill>
                  <a:schemeClr val="tx2"/>
                </a:solidFill>
              </a:rPr>
              <a:t>Primary healthcare and </a:t>
            </a:r>
            <a:r>
              <a:rPr lang="en-NZ" dirty="0">
                <a:solidFill>
                  <a:schemeClr val="tx2"/>
                </a:solidFill>
              </a:rPr>
              <a:t>Aged and Residential care settings</a:t>
            </a:r>
            <a:r>
              <a:rPr lang="en-NZ" dirty="0" smtClean="0">
                <a:solidFill>
                  <a:schemeClr val="tx2"/>
                </a:solidFill>
              </a:rPr>
              <a:t>.</a:t>
            </a:r>
            <a:endParaRPr lang="en-NZ" dirty="0"/>
          </a:p>
          <a:p>
            <a:endParaRPr lang="en-US" dirty="0" smtClean="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870467882"/>
      </p:ext>
    </p:extLst>
  </p:cSld>
  <p:clrMapOvr>
    <a:masterClrMapping/>
  </p:clrMapOvr>
  <mc:AlternateContent xmlns:mc="http://schemas.openxmlformats.org/markup-compatibility/2006">
    <mc:Choice xmlns:p14="http://schemas.microsoft.com/office/powerpoint/2010/main" Requires="p14">
      <p:transition spd="slow" p14:dur="2000" advTm="31100"/>
    </mc:Choice>
    <mc:Fallback>
      <p:transition spd="slow" advTm="311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smtClean="0"/>
              <a:t/>
            </a:r>
            <a:br>
              <a:rPr lang="en-NZ" dirty="0" smtClean="0"/>
            </a:br>
            <a:r>
              <a:rPr lang="en-NZ" dirty="0"/>
              <a:t/>
            </a:r>
            <a:br>
              <a:rPr lang="en-NZ" dirty="0"/>
            </a:br>
            <a:r>
              <a:rPr lang="en-NZ" sz="4000" dirty="0" smtClean="0"/>
              <a:t>Postgraduate funding and </a:t>
            </a:r>
            <a:r>
              <a:rPr lang="en-NZ" sz="4000" dirty="0"/>
              <a:t>Career </a:t>
            </a:r>
            <a:r>
              <a:rPr lang="en-NZ" sz="4000" dirty="0" smtClean="0"/>
              <a:t>conversations </a:t>
            </a:r>
            <a:r>
              <a:rPr lang="en-NZ" dirty="0"/>
              <a:t/>
            </a:r>
            <a:br>
              <a:rPr lang="en-NZ" dirty="0"/>
            </a:br>
            <a:r>
              <a:rPr lang="en-NZ" dirty="0"/>
              <a:t/>
            </a:r>
            <a:br>
              <a:rPr lang="en-NZ" dirty="0"/>
            </a:br>
            <a:endParaRPr lang="en-NZ" dirty="0"/>
          </a:p>
        </p:txBody>
      </p:sp>
      <p:sp>
        <p:nvSpPr>
          <p:cNvPr id="3" name="Content Placeholder 2"/>
          <p:cNvSpPr>
            <a:spLocks noGrp="1"/>
          </p:cNvSpPr>
          <p:nvPr>
            <p:ph idx="4294967295"/>
          </p:nvPr>
        </p:nvSpPr>
        <p:spPr/>
        <p:txBody>
          <a:bodyPr>
            <a:normAutofit lnSpcReduction="10000"/>
          </a:bodyPr>
          <a:lstStyle/>
          <a:p>
            <a:pPr marL="457200" indent="-457200"/>
            <a:r>
              <a:rPr lang="en-NZ" sz="3200" dirty="0"/>
              <a:t>Engage with tertiary education providers </a:t>
            </a:r>
          </a:p>
          <a:p>
            <a:pPr marL="457200" indent="-457200"/>
            <a:r>
              <a:rPr lang="en-NZ" sz="3200" dirty="0"/>
              <a:t>Desired outcome documented in your </a:t>
            </a:r>
            <a:r>
              <a:rPr lang="en-NZ" sz="3200" dirty="0" smtClean="0"/>
              <a:t>Professional Development and Career plan – </a:t>
            </a:r>
            <a:r>
              <a:rPr lang="en-NZ" sz="3200" dirty="0"/>
              <a:t>engage with </a:t>
            </a:r>
            <a:r>
              <a:rPr lang="en-NZ" sz="3200" dirty="0" smtClean="0"/>
              <a:t>you Managers and Nurse Educators in the clinical environment</a:t>
            </a:r>
            <a:endParaRPr lang="en-NZ" sz="3200" dirty="0"/>
          </a:p>
          <a:p>
            <a:pPr marL="457200" indent="-457200"/>
            <a:r>
              <a:rPr lang="en-NZ" sz="3200" dirty="0"/>
              <a:t>Look at the whole qualification – is this the qualification I need? Know timelines and </a:t>
            </a:r>
            <a:r>
              <a:rPr lang="en-NZ" sz="3200" dirty="0" smtClean="0"/>
              <a:t>the core papers to complete the qualification</a:t>
            </a:r>
            <a:endParaRPr lang="en-NZ" sz="3200" dirty="0"/>
          </a:p>
          <a:p>
            <a:pPr marL="457200" indent="-457200"/>
            <a:r>
              <a:rPr lang="en-NZ" sz="3200" dirty="0"/>
              <a:t>Study locally</a:t>
            </a:r>
          </a:p>
          <a:p>
            <a:pPr marL="0" indent="0">
              <a:buNone/>
            </a:pPr>
            <a:endParaRPr lang="en-NZ"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008488874"/>
      </p:ext>
    </p:extLst>
  </p:cSld>
  <p:clrMapOvr>
    <a:masterClrMapping/>
  </p:clrMapOvr>
  <mc:AlternateContent xmlns:mc="http://schemas.openxmlformats.org/markup-compatibility/2006">
    <mc:Choice xmlns:p14="http://schemas.microsoft.com/office/powerpoint/2010/main" Requires="p14">
      <p:transition spd="slow" p14:dur="2000" advTm="33958"/>
    </mc:Choice>
    <mc:Fallback>
      <p:transition spd="slow" advTm="339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
          <a:stretch>
            <a:fillRect/>
          </a:stretch>
        </p:blipFill>
        <p:spPr>
          <a:xfrm>
            <a:off x="1316956" y="164344"/>
            <a:ext cx="9487402" cy="6569329"/>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12838372"/>
      </p:ext>
    </p:extLst>
  </p:cSld>
  <p:clrMapOvr>
    <a:masterClrMapping/>
  </p:clrMapOvr>
  <mc:AlternateContent xmlns:mc="http://schemas.openxmlformats.org/markup-compatibility/2006">
    <mc:Choice xmlns:p14="http://schemas.microsoft.com/office/powerpoint/2010/main" Requires="p14">
      <p:transition spd="slow" p14:dur="2000" advTm="28914"/>
    </mc:Choice>
    <mc:Fallback>
      <p:transition spd="slow" advTm="289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84ABD3-23CB-B948-8229-FA5788FF915A}"/>
              </a:ext>
            </a:extLst>
          </p:cNvPr>
          <p:cNvSpPr>
            <a:spLocks noGrp="1"/>
          </p:cNvSpPr>
          <p:nvPr>
            <p:ph type="body" sz="quarter" idx="14"/>
          </p:nvPr>
        </p:nvSpPr>
        <p:spPr/>
        <p:txBody>
          <a:bodyPr/>
          <a:lstStyle/>
          <a:p>
            <a:r>
              <a:rPr lang="en-US" dirty="0" smtClean="0"/>
              <a:t>Criteria for application</a:t>
            </a:r>
            <a:endParaRPr lang="en-US" dirty="0"/>
          </a:p>
        </p:txBody>
      </p:sp>
      <p:sp>
        <p:nvSpPr>
          <p:cNvPr id="3" name="Text Placeholder 2">
            <a:extLst>
              <a:ext uri="{FF2B5EF4-FFF2-40B4-BE49-F238E27FC236}">
                <a16:creationId xmlns:a16="http://schemas.microsoft.com/office/drawing/2014/main" id="{719631DC-0FE9-ED42-8181-A7495521E127}"/>
              </a:ext>
            </a:extLst>
          </p:cNvPr>
          <p:cNvSpPr>
            <a:spLocks noGrp="1"/>
          </p:cNvSpPr>
          <p:nvPr>
            <p:ph type="body" sz="quarter" idx="15"/>
          </p:nvPr>
        </p:nvSpPr>
        <p:spPr/>
        <p:txBody>
          <a:bodyPr/>
          <a:lstStyle/>
          <a:p>
            <a:pPr marL="342900" lvl="0" indent="-342900">
              <a:spcAft>
                <a:spcPts val="0"/>
              </a:spcAft>
              <a:buFont typeface="Calibri" panose="020F0502020204030204" pitchFamily="34" charset="0"/>
              <a:buChar char="·"/>
            </a:pPr>
            <a:r>
              <a:rPr lang="en-AU" sz="2800" dirty="0">
                <a:latin typeface="Calibri" panose="020F0502020204030204" pitchFamily="34" charset="0"/>
                <a:ea typeface="Times New Roman" panose="02020603050405020304" pitchFamily="18" charset="0"/>
              </a:rPr>
              <a:t>Current portfolio on the Professional Development and Recognition Programme (PDRP) at time of application </a:t>
            </a:r>
            <a:endParaRPr lang="en-NZ" sz="2000" dirty="0">
              <a:latin typeface="Times New Roman" panose="02020603050405020304" pitchFamily="18" charset="0"/>
              <a:ea typeface="Times New Roman" panose="02020603050405020304" pitchFamily="18" charset="0"/>
            </a:endParaRPr>
          </a:p>
          <a:p>
            <a:pPr marL="342900" lvl="0" indent="-342900">
              <a:spcAft>
                <a:spcPts val="0"/>
              </a:spcAft>
              <a:buFont typeface="Calibri" panose="020F0502020204030204" pitchFamily="34" charset="0"/>
              <a:buChar char="·"/>
            </a:pPr>
            <a:r>
              <a:rPr lang="en-AU" sz="2800" dirty="0">
                <a:latin typeface="Calibri" panose="020F0502020204030204" pitchFamily="34" charset="0"/>
                <a:ea typeface="Times New Roman" panose="02020603050405020304" pitchFamily="18" charset="0"/>
              </a:rPr>
              <a:t>0.6 FTE and above </a:t>
            </a:r>
            <a:endParaRPr lang="en-AU" sz="2800" dirty="0" smtClean="0">
              <a:latin typeface="Calibri" panose="020F0502020204030204" pitchFamily="34" charset="0"/>
              <a:ea typeface="Times New Roman" panose="02020603050405020304" pitchFamily="18" charset="0"/>
            </a:endParaRPr>
          </a:p>
          <a:p>
            <a:pPr marL="342900" lvl="0" indent="-342900">
              <a:spcAft>
                <a:spcPts val="0"/>
              </a:spcAft>
              <a:buFont typeface="Calibri" panose="020F0502020204030204" pitchFamily="34" charset="0"/>
              <a:buChar char="·"/>
            </a:pPr>
            <a:r>
              <a:rPr lang="en-AU" sz="2800" dirty="0">
                <a:latin typeface="Calibri" panose="020F0502020204030204" pitchFamily="34" charset="0"/>
                <a:ea typeface="Times New Roman" panose="02020603050405020304" pitchFamily="18" charset="0"/>
              </a:rPr>
              <a:t>C</a:t>
            </a:r>
            <a:r>
              <a:rPr lang="en-AU" sz="2800" dirty="0" smtClean="0">
                <a:latin typeface="Calibri" panose="020F0502020204030204" pitchFamily="34" charset="0"/>
                <a:ea typeface="Times New Roman" panose="02020603050405020304" pitchFamily="18" charset="0"/>
              </a:rPr>
              <a:t>ontribution to your area</a:t>
            </a:r>
          </a:p>
          <a:p>
            <a:pPr marL="342900" lvl="0" indent="-342900">
              <a:spcAft>
                <a:spcPts val="0"/>
              </a:spcAft>
              <a:buFont typeface="Calibri" panose="020F0502020204030204" pitchFamily="34" charset="0"/>
              <a:buChar char="·"/>
            </a:pPr>
            <a:r>
              <a:rPr lang="en-NZ" sz="2800" dirty="0">
                <a:latin typeface="Calibri" panose="020F0502020204030204" pitchFamily="34" charset="0"/>
                <a:ea typeface="Times New Roman" panose="02020603050405020304" pitchFamily="18" charset="0"/>
              </a:rPr>
              <a:t>Supported to complete qualification if role requires it (PG Cert, Diploma, Masters)</a:t>
            </a:r>
          </a:p>
          <a:p>
            <a:pPr marL="342900" lvl="0" indent="-342900">
              <a:spcAft>
                <a:spcPts val="0"/>
              </a:spcAft>
              <a:buFont typeface="Calibri" panose="020F0502020204030204" pitchFamily="34" charset="0"/>
              <a:buChar char="·"/>
            </a:pPr>
            <a:endParaRPr lang="en-AU" sz="2800" dirty="0" smtClean="0">
              <a:latin typeface="Calibri" panose="020F0502020204030204" pitchFamily="34" charset="0"/>
              <a:ea typeface="Times New Roman" panose="02020603050405020304" pitchFamily="18" charset="0"/>
            </a:endParaRPr>
          </a:p>
          <a:p>
            <a:pPr marL="342900" lvl="0" indent="-342900">
              <a:spcAft>
                <a:spcPts val="0"/>
              </a:spcAft>
              <a:buFont typeface="Calibri" panose="020F0502020204030204" pitchFamily="34" charset="0"/>
              <a:buChar char="·"/>
            </a:pPr>
            <a:endParaRPr lang="en-NZ" sz="2000" dirty="0">
              <a:latin typeface="Times New Roman" panose="02020603050405020304" pitchFamily="18" charset="0"/>
              <a:ea typeface="Times New Roman" panose="02020603050405020304" pitchFamily="18" charset="0"/>
            </a:endParaRPr>
          </a:p>
          <a:p>
            <a:endParaRPr lang="en-US" dirty="0"/>
          </a:p>
        </p:txBody>
      </p:sp>
      <p:sp>
        <p:nvSpPr>
          <p:cNvPr id="4" name="Text Placeholder 3">
            <a:extLst>
              <a:ext uri="{FF2B5EF4-FFF2-40B4-BE49-F238E27FC236}">
                <a16:creationId xmlns:a16="http://schemas.microsoft.com/office/drawing/2014/main" id="{82AB2559-8CE6-6B48-B2D8-BE68B7821742}"/>
              </a:ext>
            </a:extLst>
          </p:cNvPr>
          <p:cNvSpPr>
            <a:spLocks noGrp="1"/>
          </p:cNvSpPr>
          <p:nvPr>
            <p:ph type="body" sz="quarter" idx="16"/>
          </p:nvPr>
        </p:nvSpPr>
        <p:spPr>
          <a:xfrm>
            <a:off x="6132095" y="2125243"/>
            <a:ext cx="5017168" cy="4523751"/>
          </a:xfrm>
        </p:spPr>
        <p:txBody>
          <a:bodyPr>
            <a:noAutofit/>
          </a:bodyPr>
          <a:lstStyle/>
          <a:p>
            <a:r>
              <a:rPr lang="en-NZ" sz="1600" b="1" dirty="0"/>
              <a:t>Competent</a:t>
            </a:r>
            <a:r>
              <a:rPr lang="en-NZ" sz="1600" dirty="0"/>
              <a:t> RNs may be funded to PG certificate level (2 papers) based on service specifications/role</a:t>
            </a:r>
          </a:p>
          <a:p>
            <a:r>
              <a:rPr lang="en-NZ" sz="1600" b="1" dirty="0"/>
              <a:t>Proficient</a:t>
            </a:r>
            <a:r>
              <a:rPr lang="en-NZ" sz="1600" dirty="0"/>
              <a:t> RNs may be funded to PG certificate/diploma level (2 to 3 papers) based on service specifications/role</a:t>
            </a:r>
          </a:p>
          <a:p>
            <a:r>
              <a:rPr lang="en-NZ" sz="1600" b="1" dirty="0"/>
              <a:t>Expert </a:t>
            </a:r>
            <a:r>
              <a:rPr lang="en-NZ" sz="1600" dirty="0"/>
              <a:t>RNs may be funded to PG diploma level (4 papers) based on service </a:t>
            </a:r>
            <a:r>
              <a:rPr lang="en-NZ" sz="1600" dirty="0" smtClean="0"/>
              <a:t>specifications/role</a:t>
            </a:r>
            <a:endParaRPr lang="en-NZ" sz="1600" dirty="0"/>
          </a:p>
          <a:p>
            <a:r>
              <a:rPr lang="en-NZ" sz="1600" b="1" dirty="0"/>
              <a:t>RN Expert on a service agreed Nurse Practitione</a:t>
            </a:r>
            <a:r>
              <a:rPr lang="en-NZ" sz="1600" dirty="0"/>
              <a:t>r pathway may be funded to Masters level based on service specifications. This may include nurses </a:t>
            </a:r>
            <a:r>
              <a:rPr lang="en-NZ" sz="1600" dirty="0" smtClean="0"/>
              <a:t>who </a:t>
            </a:r>
            <a:r>
              <a:rPr lang="en-NZ" sz="1600" dirty="0"/>
              <a:t>have previously completed Masters degree</a:t>
            </a:r>
          </a:p>
          <a:p>
            <a:r>
              <a:rPr lang="en-NZ" sz="1600" dirty="0"/>
              <a:t>Nurses in </a:t>
            </a:r>
            <a:r>
              <a:rPr lang="en-NZ" sz="1600" b="1" dirty="0"/>
              <a:t>senior designated</a:t>
            </a:r>
            <a:r>
              <a:rPr lang="en-NZ" sz="1600" dirty="0"/>
              <a:t> roles may be funded to Masters level</a:t>
            </a:r>
          </a:p>
          <a:p>
            <a:r>
              <a:rPr lang="en-NZ" sz="1600" b="1" dirty="0"/>
              <a:t>Nurse Educators </a:t>
            </a:r>
            <a:r>
              <a:rPr lang="en-NZ" sz="1600" dirty="0"/>
              <a:t>may be funded to Masters level with a focus on education</a:t>
            </a:r>
            <a:endParaRPr lang="en-US" sz="1600"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834388214"/>
      </p:ext>
    </p:extLst>
  </p:cSld>
  <p:clrMapOvr>
    <a:masterClrMapping/>
  </p:clrMapOvr>
  <mc:AlternateContent xmlns:mc="http://schemas.openxmlformats.org/markup-compatibility/2006">
    <mc:Choice xmlns:p14="http://schemas.microsoft.com/office/powerpoint/2010/main" Requires="p14">
      <p:transition spd="slow" p14:dur="2000" advTm="41766"/>
    </mc:Choice>
    <mc:Fallback>
      <p:transition spd="slow" advTm="41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What is funded?</a:t>
            </a:r>
            <a:endParaRPr lang="en-NZ" dirty="0"/>
          </a:p>
        </p:txBody>
      </p:sp>
      <p:sp>
        <p:nvSpPr>
          <p:cNvPr id="3" name="Content Placeholder 2"/>
          <p:cNvSpPr>
            <a:spLocks noGrp="1"/>
          </p:cNvSpPr>
          <p:nvPr>
            <p:ph idx="4294967295"/>
          </p:nvPr>
        </p:nvSpPr>
        <p:spPr/>
        <p:txBody>
          <a:bodyPr/>
          <a:lstStyle/>
          <a:p>
            <a:r>
              <a:rPr lang="en-NZ" dirty="0"/>
              <a:t>Tuition Fees – paid directly to TEP </a:t>
            </a:r>
          </a:p>
          <a:p>
            <a:r>
              <a:rPr lang="en-NZ" dirty="0"/>
              <a:t>Travel – partial funding for papers not taught locally</a:t>
            </a:r>
          </a:p>
          <a:p>
            <a:r>
              <a:rPr lang="en-NZ" dirty="0"/>
              <a:t>Accommodation </a:t>
            </a:r>
            <a:r>
              <a:rPr lang="en-NZ" dirty="0" smtClean="0"/>
              <a:t>– actual </a:t>
            </a:r>
            <a:r>
              <a:rPr lang="en-NZ" dirty="0"/>
              <a:t>costs up to $200 per night</a:t>
            </a:r>
          </a:p>
          <a:p>
            <a:r>
              <a:rPr lang="en-NZ" dirty="0"/>
              <a:t>Clinical supervision or clinical release</a:t>
            </a:r>
          </a:p>
          <a:p>
            <a:r>
              <a:rPr lang="en-NZ" dirty="0"/>
              <a:t>Supervision </a:t>
            </a:r>
            <a:r>
              <a:rPr lang="en-NZ" dirty="0" smtClean="0"/>
              <a:t>as per support plan for RN Prescriber </a:t>
            </a:r>
            <a:r>
              <a:rPr lang="en-NZ" dirty="0"/>
              <a:t>and Nurse Practitioner </a:t>
            </a:r>
            <a:r>
              <a:rPr lang="en-NZ" dirty="0" smtClean="0"/>
              <a:t>Practicum</a:t>
            </a:r>
            <a:endParaRPr lang="en-NZ"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119048636"/>
      </p:ext>
    </p:extLst>
  </p:cSld>
  <p:clrMapOvr>
    <a:masterClrMapping/>
  </p:clrMapOvr>
  <mc:AlternateContent xmlns:mc="http://schemas.openxmlformats.org/markup-compatibility/2006">
    <mc:Choice xmlns:p14="http://schemas.microsoft.com/office/powerpoint/2010/main" Requires="p14">
      <p:transition spd="slow" p14:dur="2000" advTm="28335"/>
    </mc:Choice>
    <mc:Fallback>
      <p:transition spd="slow" advTm="283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smtClean="0"/>
              <a:t/>
            </a:r>
            <a:br>
              <a:rPr lang="en-NZ" dirty="0" smtClean="0"/>
            </a:br>
            <a:r>
              <a:rPr lang="en-NZ" dirty="0" smtClean="0"/>
              <a:t>You </a:t>
            </a:r>
            <a:r>
              <a:rPr lang="en-NZ" dirty="0"/>
              <a:t>will need the following to apply:</a:t>
            </a:r>
            <a:br>
              <a:rPr lang="en-NZ" dirty="0"/>
            </a:br>
            <a:endParaRPr lang="en-NZ" dirty="0"/>
          </a:p>
        </p:txBody>
      </p:sp>
      <p:sp>
        <p:nvSpPr>
          <p:cNvPr id="3" name="Content Placeholder 2"/>
          <p:cNvSpPr>
            <a:spLocks noGrp="1"/>
          </p:cNvSpPr>
          <p:nvPr>
            <p:ph idx="4294967295"/>
          </p:nvPr>
        </p:nvSpPr>
        <p:spPr/>
        <p:txBody>
          <a:bodyPr/>
          <a:lstStyle/>
          <a:p>
            <a:pPr marL="285750" indent="-285750"/>
            <a:r>
              <a:rPr lang="en-NZ" dirty="0"/>
              <a:t>Academic transcript of PG papers previously completed   </a:t>
            </a:r>
          </a:p>
          <a:p>
            <a:pPr marL="285750" indent="-285750"/>
            <a:r>
              <a:rPr lang="en-NZ" dirty="0"/>
              <a:t>Number of block course days required for your paper(s)</a:t>
            </a:r>
          </a:p>
          <a:p>
            <a:pPr marL="285750" indent="-285750"/>
            <a:r>
              <a:rPr lang="en-NZ" dirty="0"/>
              <a:t>Date of your last Performance Review</a:t>
            </a:r>
          </a:p>
          <a:p>
            <a:pPr marL="285750" indent="-285750"/>
            <a:r>
              <a:rPr lang="en-NZ" dirty="0"/>
              <a:t>Date you last progressed/maintained your PDRP Portfolio </a:t>
            </a:r>
          </a:p>
          <a:p>
            <a:pPr marL="285750" indent="-285750"/>
            <a:r>
              <a:rPr lang="en-NZ" dirty="0"/>
              <a:t>Work FTE (e.g. 1.0 FTE = 40hrs per week) </a:t>
            </a:r>
          </a:p>
          <a:p>
            <a:pPr marL="285750" indent="-285750"/>
            <a:r>
              <a:rPr lang="en-NZ" dirty="0"/>
              <a:t>Completed Professional Development and Career plan (</a:t>
            </a:r>
            <a:r>
              <a:rPr lang="en-NZ" dirty="0" smtClean="0"/>
              <a:t>PDCP)</a:t>
            </a:r>
            <a:endParaRPr lang="en-NZ"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530646236"/>
      </p:ext>
    </p:extLst>
  </p:cSld>
  <p:clrMapOvr>
    <a:masterClrMapping/>
  </p:clrMapOvr>
  <mc:AlternateContent xmlns:mc="http://schemas.openxmlformats.org/markup-compatibility/2006">
    <mc:Choice xmlns:p14="http://schemas.microsoft.com/office/powerpoint/2010/main" Requires="p14">
      <p:transition spd="slow" p14:dur="2000" advTm="25407"/>
    </mc:Choice>
    <mc:Fallback>
      <p:transition spd="slow" advTm="254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NZ" dirty="0"/>
          </a:p>
        </p:txBody>
      </p:sp>
      <p:pic>
        <p:nvPicPr>
          <p:cNvPr id="4" name="Content Placeholder 3"/>
          <p:cNvPicPr>
            <a:picLocks noGrp="1" noChangeAspect="1"/>
          </p:cNvPicPr>
          <p:nvPr>
            <p:ph idx="4294967295"/>
          </p:nvPr>
        </p:nvPicPr>
        <p:blipFill>
          <a:blip r:embed="rId5"/>
          <a:stretch>
            <a:fillRect/>
          </a:stretch>
        </p:blipFill>
        <p:spPr>
          <a:xfrm>
            <a:off x="0" y="0"/>
            <a:ext cx="12192000" cy="6075947"/>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381716309"/>
      </p:ext>
    </p:extLst>
  </p:cSld>
  <p:clrMapOvr>
    <a:masterClrMapping/>
  </p:clrMapOvr>
  <mc:AlternateContent xmlns:mc="http://schemas.openxmlformats.org/markup-compatibility/2006">
    <mc:Choice xmlns:p14="http://schemas.microsoft.com/office/powerpoint/2010/main" Requires="p14">
      <p:transition spd="slow" p14:dur="2000" advTm="9421"/>
    </mc:Choice>
    <mc:Fallback>
      <p:transition spd="slow" advTm="94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solidFill>
                  <a:schemeClr val="tx2"/>
                </a:solidFill>
              </a:rPr>
              <a:t>Applications open </a:t>
            </a:r>
            <a:r>
              <a:rPr lang="en-NZ" dirty="0">
                <a:solidFill>
                  <a:srgbClr val="FF0000"/>
                </a:solidFill>
              </a:rPr>
              <a:t>1 August </a:t>
            </a:r>
            <a:r>
              <a:rPr lang="en-NZ" dirty="0" smtClean="0">
                <a:solidFill>
                  <a:srgbClr val="FF0000"/>
                </a:solidFill>
              </a:rPr>
              <a:t>2024</a:t>
            </a:r>
            <a:endParaRPr lang="en-NZ" dirty="0">
              <a:solidFill>
                <a:srgbClr val="FF0000"/>
              </a:solidFill>
            </a:endParaRPr>
          </a:p>
        </p:txBody>
      </p:sp>
      <p:sp>
        <p:nvSpPr>
          <p:cNvPr id="3" name="Content Placeholder 2"/>
          <p:cNvSpPr>
            <a:spLocks noGrp="1"/>
          </p:cNvSpPr>
          <p:nvPr>
            <p:ph idx="4294967295"/>
          </p:nvPr>
        </p:nvSpPr>
        <p:spPr/>
        <p:txBody>
          <a:bodyPr>
            <a:normAutofit lnSpcReduction="10000"/>
          </a:bodyPr>
          <a:lstStyle/>
          <a:p>
            <a:r>
              <a:rPr lang="en-AU" altLang="en-US" sz="3200" dirty="0"/>
              <a:t>Apply – online application</a:t>
            </a:r>
          </a:p>
          <a:p>
            <a:r>
              <a:rPr lang="en-AU" altLang="en-US" sz="3200" dirty="0"/>
              <a:t>Application acknowledged when received</a:t>
            </a:r>
          </a:p>
          <a:p>
            <a:r>
              <a:rPr lang="en-AU" altLang="en-US" sz="3200" dirty="0" smtClean="0"/>
              <a:t>Your Nurse Director  </a:t>
            </a:r>
            <a:r>
              <a:rPr lang="en-AU" altLang="en-US" sz="3200" dirty="0"/>
              <a:t>and CNM/TL prioritise applications</a:t>
            </a:r>
          </a:p>
          <a:p>
            <a:r>
              <a:rPr lang="en-AU" altLang="en-US" sz="3200" dirty="0"/>
              <a:t>NAML prioritisation occurs</a:t>
            </a:r>
          </a:p>
          <a:p>
            <a:r>
              <a:rPr lang="en-AU" altLang="en-US" sz="3200" dirty="0"/>
              <a:t>Apply to </a:t>
            </a:r>
            <a:r>
              <a:rPr lang="en-AU" altLang="en-US" sz="3200" dirty="0" smtClean="0"/>
              <a:t>Tertiary Education Provider</a:t>
            </a:r>
            <a:endParaRPr lang="en-AU" altLang="en-US" sz="3200" dirty="0"/>
          </a:p>
          <a:p>
            <a:r>
              <a:rPr lang="en-AU" altLang="en-US" sz="3200" dirty="0"/>
              <a:t>Approval email sent to applicant in early December </a:t>
            </a:r>
          </a:p>
          <a:p>
            <a:r>
              <a:rPr lang="en-AU" altLang="en-US" sz="3200" dirty="0"/>
              <a:t>Study </a:t>
            </a:r>
            <a:r>
              <a:rPr lang="en-AU" altLang="en-US" sz="3200" dirty="0" smtClean="0"/>
              <a:t>begins</a:t>
            </a:r>
          </a:p>
          <a:p>
            <a:r>
              <a:rPr lang="en-NZ" altLang="en-US" sz="3200" dirty="0">
                <a:solidFill>
                  <a:srgbClr val="FF0000"/>
                </a:solidFill>
              </a:rPr>
              <a:t>Applications close: </a:t>
            </a:r>
            <a:r>
              <a:rPr lang="en-NZ" altLang="en-US" sz="3200" dirty="0" smtClean="0">
                <a:solidFill>
                  <a:srgbClr val="FF0000"/>
                </a:solidFill>
              </a:rPr>
              <a:t>4</a:t>
            </a:r>
            <a:r>
              <a:rPr lang="en-NZ" altLang="en-US" sz="3200" baseline="30000" dirty="0" smtClean="0">
                <a:solidFill>
                  <a:srgbClr val="FF0000"/>
                </a:solidFill>
              </a:rPr>
              <a:t>th</a:t>
            </a:r>
            <a:r>
              <a:rPr lang="en-NZ" altLang="en-US" sz="3200" dirty="0" smtClean="0">
                <a:solidFill>
                  <a:srgbClr val="FF0000"/>
                </a:solidFill>
              </a:rPr>
              <a:t>  </a:t>
            </a:r>
            <a:r>
              <a:rPr lang="en-NZ" altLang="en-US" sz="3200" dirty="0">
                <a:solidFill>
                  <a:srgbClr val="FF0000"/>
                </a:solidFill>
              </a:rPr>
              <a:t>October </a:t>
            </a:r>
            <a:r>
              <a:rPr lang="en-NZ" altLang="en-US" sz="3200" dirty="0" smtClean="0">
                <a:solidFill>
                  <a:srgbClr val="FF0000"/>
                </a:solidFill>
              </a:rPr>
              <a:t>2024</a:t>
            </a:r>
            <a:endParaRPr lang="en-NZ" altLang="en-US" sz="3200" dirty="0">
              <a:solidFill>
                <a:srgbClr val="FF0000"/>
              </a:solidFill>
            </a:endParaRPr>
          </a:p>
          <a:p>
            <a:endParaRPr lang="en-AU" altLang="en-US" sz="3200"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471230598"/>
      </p:ext>
    </p:extLst>
  </p:cSld>
  <p:clrMapOvr>
    <a:masterClrMapping/>
  </p:clrMapOvr>
  <mc:AlternateContent xmlns:mc="http://schemas.openxmlformats.org/markup-compatibility/2006">
    <mc:Choice xmlns:p14="http://schemas.microsoft.com/office/powerpoint/2010/main" Requires="p14">
      <p:transition spd="slow" p14:dur="2000" advTm="42572"/>
    </mc:Choice>
    <mc:Fallback>
      <p:transition spd="slow" advTm="425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Nga </a:t>
            </a:r>
            <a:r>
              <a:rPr lang="en-NZ" dirty="0" err="1" smtClean="0"/>
              <a:t>mihi</a:t>
            </a:r>
            <a:r>
              <a:rPr lang="en-NZ" dirty="0" smtClean="0"/>
              <a:t> Aroha</a:t>
            </a:r>
            <a:endParaRPr lang="en-NZ"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19918403"/>
      </p:ext>
    </p:extLst>
  </p:cSld>
  <p:clrMapOvr>
    <a:masterClrMapping/>
  </p:clrMapOvr>
  <mc:AlternateContent xmlns:mc="http://schemas.openxmlformats.org/markup-compatibility/2006">
    <mc:Choice xmlns:p14="http://schemas.microsoft.com/office/powerpoint/2010/main" Requires="p14">
      <p:transition spd="slow" p14:dur="2000" advTm="19543"/>
    </mc:Choice>
    <mc:Fallback>
      <p:transition spd="slow" advTm="195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Te Whatu Ora">
  <a:themeElements>
    <a:clrScheme name="Health NZ">
      <a:dk1>
        <a:srgbClr val="30A1AC"/>
      </a:dk1>
      <a:lt1>
        <a:sysClr val="window" lastClr="FFFFFF"/>
      </a:lt1>
      <a:dk2>
        <a:srgbClr val="15284C"/>
      </a:dk2>
      <a:lt2>
        <a:srgbClr val="F6F4EC"/>
      </a:lt2>
      <a:accent1>
        <a:srgbClr val="003399"/>
      </a:accent1>
      <a:accent2>
        <a:srgbClr val="30A1AC"/>
      </a:accent2>
      <a:accent3>
        <a:srgbClr val="4D2379"/>
      </a:accent3>
      <a:accent4>
        <a:srgbClr val="006060"/>
      </a:accent4>
      <a:accent5>
        <a:srgbClr val="660033"/>
      </a:accent5>
      <a:accent6>
        <a:srgbClr val="0C818F"/>
      </a:accent6>
      <a:hlink>
        <a:srgbClr val="30A1AC"/>
      </a:hlink>
      <a:folHlink>
        <a:srgbClr val="954F72"/>
      </a:folHlink>
    </a:clrScheme>
    <a:fontScheme name="Custom 1">
      <a:majorFont>
        <a:latin typeface="Poppins SemiBold"/>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lth NZ PPT template_March 2024" id="{273B93E8-4BFB-4E7C-880F-D48C28D4D4DD}" vid="{58BA405D-F04F-4125-BE3F-66B60513BF3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a0406cd-58de-44ce-bfb3-9a235c5d013f" xsi:nil="true"/>
    <PublishingExpirationDate xmlns="http://schemas.microsoft.com/sharepoint/v3" xsi:nil="true"/>
    <PublishingStartDate xmlns="http://schemas.microsoft.com/sharepoint/v3" xsi:nil="true"/>
    <lcf76f155ced4ddcb4097134ff3c332f xmlns="930aecde-b3fa-41e3-895a-b0d984a5fe4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B12ACBA273EFD4BBE82E59E43ACEF84" ma:contentTypeVersion="20" ma:contentTypeDescription="Create a new document." ma:contentTypeScope="" ma:versionID="ebf97e62503f36f0db3b92ec8a202dce">
  <xsd:schema xmlns:xsd="http://www.w3.org/2001/XMLSchema" xmlns:xs="http://www.w3.org/2001/XMLSchema" xmlns:p="http://schemas.microsoft.com/office/2006/metadata/properties" xmlns:ns1="http://schemas.microsoft.com/sharepoint/v3" xmlns:ns2="ba0406cd-58de-44ce-bfb3-9a235c5d013f" xmlns:ns3="930aecde-b3fa-41e3-895a-b0d984a5fe42" targetNamespace="http://schemas.microsoft.com/office/2006/metadata/properties" ma:root="true" ma:fieldsID="8b9ace19138946e43a403d99937a1ee1" ns1:_="" ns2:_="" ns3:_="">
    <xsd:import namespace="http://schemas.microsoft.com/sharepoint/v3"/>
    <xsd:import namespace="ba0406cd-58de-44ce-bfb3-9a235c5d013f"/>
    <xsd:import namespace="930aecde-b3fa-41e3-895a-b0d984a5fe42"/>
    <xsd:element name="properties">
      <xsd:complexType>
        <xsd:sequence>
          <xsd:element name="documentManagement">
            <xsd:complexType>
              <xsd:all>
                <xsd:element ref="ns1:PublishingStartDate" minOccurs="0"/>
                <xsd:element ref="ns1:PublishingExpirationDate"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a0406cd-58de-44ce-bfb3-9a235c5d013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024fef26-b318-4648-9c0e-0ce0e4209880}" ma:internalName="TaxCatchAll" ma:showField="CatchAllData" ma:web="ba0406cd-58de-44ce-bfb3-9a235c5d013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30aecde-b3fa-41e3-895a-b0d984a5fe42"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25922c92-9d3c-4727-910a-b5e6a150d72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ma:index="20"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6E34E53-29DF-407E-8604-08A43AEBF80C}">
  <ds:schemaRefs>
    <ds:schemaRef ds:uri="http://purl.org/dc/dcmitype/"/>
    <ds:schemaRef ds:uri="http://schemas.microsoft.com/office/2006/metadata/properties"/>
    <ds:schemaRef ds:uri="http://schemas.microsoft.com/office/2006/documentManagement/types"/>
    <ds:schemaRef ds:uri="http://purl.org/dc/elements/1.1/"/>
    <ds:schemaRef ds:uri="http://schemas.microsoft.com/sharepoint/v3"/>
    <ds:schemaRef ds:uri="http://schemas.openxmlformats.org/package/2006/metadata/core-properties"/>
    <ds:schemaRef ds:uri="http://purl.org/dc/terms/"/>
    <ds:schemaRef ds:uri="http://schemas.microsoft.com/office/infopath/2007/PartnerControls"/>
    <ds:schemaRef ds:uri="930aecde-b3fa-41e3-895a-b0d984a5fe42"/>
    <ds:schemaRef ds:uri="ba0406cd-58de-44ce-bfb3-9a235c5d013f"/>
    <ds:schemaRef ds:uri="http://www.w3.org/XML/1998/namespace"/>
  </ds:schemaRefs>
</ds:datastoreItem>
</file>

<file path=customXml/itemProps2.xml><?xml version="1.0" encoding="utf-8"?>
<ds:datastoreItem xmlns:ds="http://schemas.openxmlformats.org/officeDocument/2006/customXml" ds:itemID="{0CC4B19C-F804-42EB-890F-FC05100DE651}">
  <ds:schemaRefs>
    <ds:schemaRef ds:uri="http://schemas.microsoft.com/sharepoint/v3/contenttype/forms"/>
  </ds:schemaRefs>
</ds:datastoreItem>
</file>

<file path=customXml/itemProps3.xml><?xml version="1.0" encoding="utf-8"?>
<ds:datastoreItem xmlns:ds="http://schemas.openxmlformats.org/officeDocument/2006/customXml" ds:itemID="{E29ACF62-FC9E-40AD-B9E8-0D05C07C3D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a0406cd-58de-44ce-bfb3-9a235c5d013f"/>
    <ds:schemaRef ds:uri="930aecde-b3fa-41e3-895a-b0d984a5fe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Health NZ PPT template_March 2024 (1)</Template>
  <TotalTime>735</TotalTime>
  <Words>1665</Words>
  <Application>Microsoft Office PowerPoint</Application>
  <PresentationFormat>Widescreen</PresentationFormat>
  <Paragraphs>130</Paragraphs>
  <Slides>12</Slides>
  <Notes>11</Notes>
  <HiddenSlides>0</HiddenSlides>
  <MMClips>12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Poppins</vt:lpstr>
      <vt:lpstr>Poppins SemiBold</vt:lpstr>
      <vt:lpstr>Times New Roman</vt:lpstr>
      <vt:lpstr>Wingdings</vt:lpstr>
      <vt:lpstr>Te Whatu Ora</vt:lpstr>
      <vt:lpstr>Professional Development Career Conversations for 2025</vt:lpstr>
      <vt:lpstr>Government Policy Statement on Health 2024–2027</vt:lpstr>
      <vt:lpstr>Health Targets </vt:lpstr>
      <vt:lpstr>Capital Coast and Hutt Valley Workforce and Practice Development Unit</vt:lpstr>
      <vt:lpstr>  Postgraduate funding and Career conversations   </vt:lpstr>
      <vt:lpstr>PowerPoint Presentation</vt:lpstr>
      <vt:lpstr>PowerPoint Presentation</vt:lpstr>
      <vt:lpstr>What is funded?</vt:lpstr>
      <vt:lpstr> You will need the following to apply: </vt:lpstr>
      <vt:lpstr>PowerPoint Presentation</vt:lpstr>
      <vt:lpstr>Applications open 1 August 2024</vt:lpstr>
      <vt:lpstr>Nga mihi Aroha</vt:lpstr>
    </vt:vector>
  </TitlesOfParts>
  <Company>3DHB ICT Department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Anjana Naidu  [CCDHB]</dc:creator>
  <cp:lastModifiedBy>Anjana Naidu  [CCDHB]</cp:lastModifiedBy>
  <cp:revision>60</cp:revision>
  <dcterms:created xsi:type="dcterms:W3CDTF">2024-05-27T22:57:27Z</dcterms:created>
  <dcterms:modified xsi:type="dcterms:W3CDTF">2024-07-03T03:33:46Z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0x0101004B12ACBA273EFD4BBE82E59E43ACEF84</vt:lpwstr>
  </property>
  <property fmtid="{D5CDD505-2E9C-101B-9397-08002B2CF9AE}" pid="3" name="_dlc_DocIdItemGuid">
    <vt:lpwstr>6ced7489-28ae-43b8-9a9d-7e158adff438</vt:lpwstr>
  </property>
  <property fmtid="{D5CDD505-2E9C-101B-9397-08002B2CF9AE}" pid="4" name="HNZLocation">
    <vt:lpwstr/>
  </property>
  <property fmtid="{D5CDD505-2E9C-101B-9397-08002B2CF9AE}" pid="5" name="TaxKeyword">
    <vt:lpwstr/>
  </property>
  <property fmtid="{D5CDD505-2E9C-101B-9397-08002B2CF9AE}" pid="6" name="lcf76f155ced4ddcb4097134ff3c332f">
    <vt:lpwstr/>
  </property>
  <property fmtid="{D5CDD505-2E9C-101B-9397-08002B2CF9AE}" pid="7" name="MediaServiceImageTags">
    <vt:lpwstr/>
  </property>
  <property fmtid="{D5CDD505-2E9C-101B-9397-08002B2CF9AE}" pid="8" name="HNZTeam">
    <vt:lpwstr/>
  </property>
  <property fmtid="{D5CDD505-2E9C-101B-9397-08002B2CF9AE}" pid="9" name="HNZImageCategory">
    <vt:lpwstr/>
  </property>
  <property fmtid="{D5CDD505-2E9C-101B-9397-08002B2CF9AE}" pid="10" name="TaxKeywordTaxHTField">
    <vt:lpwstr/>
  </property>
  <property fmtid="{D5CDD505-2E9C-101B-9397-08002B2CF9AE}" pid="11" name="HNZImageLicenceType">
    <vt:lpwstr/>
  </property>
</Properties>
</file>